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62" r:id="rId3"/>
    <p:sldId id="263" r:id="rId4"/>
    <p:sldId id="259" r:id="rId5"/>
    <p:sldId id="257" r:id="rId6"/>
    <p:sldId id="258" r:id="rId7"/>
    <p:sldId id="261" r:id="rId8"/>
    <p:sldId id="265" r:id="rId9"/>
    <p:sldId id="277" r:id="rId10"/>
    <p:sldId id="266" r:id="rId11"/>
    <p:sldId id="279" r:id="rId12"/>
    <p:sldId id="267" r:id="rId13"/>
    <p:sldId id="278" r:id="rId14"/>
    <p:sldId id="268" r:id="rId15"/>
    <p:sldId id="270" r:id="rId16"/>
    <p:sldId id="264" r:id="rId17"/>
    <p:sldId id="269" r:id="rId18"/>
    <p:sldId id="271" r:id="rId19"/>
    <p:sldId id="272" r:id="rId20"/>
    <p:sldId id="273" r:id="rId21"/>
    <p:sldId id="280" r:id="rId22"/>
    <p:sldId id="275"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5B1DE-C6E4-4635-8EFE-1A6ED78C8A7A}" v="1" dt="2026-06-23T23:44:59.940"/>
    <p1510:client id="{5AB4BFA4-DF2E-1978-1BF6-171FEBD84259}" v="90" dt="2026-06-23T23:30:48.843"/>
    <p1510:client id="{8961E8AD-DF8F-454B-AB62-AB3CDC0D40AF}" v="2" dt="2026-06-23T21:48:14.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92"/>
    <p:restoredTop sz="94645"/>
  </p:normalViewPr>
  <p:slideViewPr>
    <p:cSldViewPr snapToGrid="0">
      <p:cViewPr varScale="1">
        <p:scale>
          <a:sx n="105" d="100"/>
          <a:sy n="105"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8BAFAE-2ACB-48EC-A917-891E478CAA2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1C99CA1-932D-41F5-BA5A-D8EA9FBDEA8A}">
      <dgm:prSet/>
      <dgm:spPr/>
      <dgm:t>
        <a:bodyPr/>
        <a:lstStyle/>
        <a:p>
          <a:r>
            <a:rPr lang="en-US" dirty="0"/>
            <a:t>Our District has 5 RSOs</a:t>
          </a:r>
        </a:p>
      </dgm:t>
    </dgm:pt>
    <dgm:pt modelId="{D1D0C8C8-33DE-48C8-AB73-AB93F14CD60C}" type="parTrans" cxnId="{6526AE90-DB3F-4327-9274-0D4246E63469}">
      <dgm:prSet/>
      <dgm:spPr/>
      <dgm:t>
        <a:bodyPr/>
        <a:lstStyle/>
        <a:p>
          <a:endParaRPr lang="en-US"/>
        </a:p>
      </dgm:t>
    </dgm:pt>
    <dgm:pt modelId="{BC9FD6C1-93A0-44FC-ADCE-1CDDA86A07B3}" type="sibTrans" cxnId="{6526AE90-DB3F-4327-9274-0D4246E63469}">
      <dgm:prSet/>
      <dgm:spPr/>
      <dgm:t>
        <a:bodyPr/>
        <a:lstStyle/>
        <a:p>
          <a:endParaRPr lang="en-US"/>
        </a:p>
      </dgm:t>
    </dgm:pt>
    <dgm:pt modelId="{F7952691-A506-4FAC-A78B-C83D5A5BE9E7}">
      <dgm:prSet/>
      <dgm:spPr/>
      <dgm:t>
        <a:bodyPr/>
        <a:lstStyle/>
        <a:p>
          <a:r>
            <a:rPr lang="en-US" b="0" i="0"/>
            <a:t>163 congregations, 2 high schools, 28 elementary schools, and 47 preschools strong, we span across the largest continuous geographical region in our Synod</a:t>
          </a:r>
          <a:endParaRPr lang="en-US"/>
        </a:p>
      </dgm:t>
    </dgm:pt>
    <dgm:pt modelId="{C0ABE32F-E5EE-406D-8150-E4A09118DFF4}" type="parTrans" cxnId="{924F6BC5-21F0-4DF3-AA8F-BC4EF1792557}">
      <dgm:prSet/>
      <dgm:spPr/>
      <dgm:t>
        <a:bodyPr/>
        <a:lstStyle/>
        <a:p>
          <a:endParaRPr lang="en-US"/>
        </a:p>
      </dgm:t>
    </dgm:pt>
    <dgm:pt modelId="{EAA3EE6F-49E2-4D5F-BDA5-31CA70AEB269}" type="sibTrans" cxnId="{924F6BC5-21F0-4DF3-AA8F-BC4EF1792557}">
      <dgm:prSet/>
      <dgm:spPr/>
      <dgm:t>
        <a:bodyPr/>
        <a:lstStyle/>
        <a:p>
          <a:endParaRPr lang="en-US"/>
        </a:p>
      </dgm:t>
    </dgm:pt>
    <dgm:pt modelId="{40B62328-55D2-EB49-A7C3-4EBBED78C9F8}" type="pres">
      <dgm:prSet presAssocID="{F48BAFAE-2ACB-48EC-A917-891E478CAA29}" presName="linear" presStyleCnt="0">
        <dgm:presLayoutVars>
          <dgm:animLvl val="lvl"/>
          <dgm:resizeHandles val="exact"/>
        </dgm:presLayoutVars>
      </dgm:prSet>
      <dgm:spPr/>
    </dgm:pt>
    <dgm:pt modelId="{B3CED0B1-3919-2242-906E-E9E5C216913B}" type="pres">
      <dgm:prSet presAssocID="{B1C99CA1-932D-41F5-BA5A-D8EA9FBDEA8A}" presName="parentText" presStyleLbl="node1" presStyleIdx="0" presStyleCnt="2">
        <dgm:presLayoutVars>
          <dgm:chMax val="0"/>
          <dgm:bulletEnabled val="1"/>
        </dgm:presLayoutVars>
      </dgm:prSet>
      <dgm:spPr/>
    </dgm:pt>
    <dgm:pt modelId="{E89D5B69-17D6-714D-ADAA-6ACE870D282E}" type="pres">
      <dgm:prSet presAssocID="{BC9FD6C1-93A0-44FC-ADCE-1CDDA86A07B3}" presName="spacer" presStyleCnt="0"/>
      <dgm:spPr/>
    </dgm:pt>
    <dgm:pt modelId="{21F5B255-A1E7-A043-93F3-8023EF3A45BA}" type="pres">
      <dgm:prSet presAssocID="{F7952691-A506-4FAC-A78B-C83D5A5BE9E7}" presName="parentText" presStyleLbl="node1" presStyleIdx="1" presStyleCnt="2">
        <dgm:presLayoutVars>
          <dgm:chMax val="0"/>
          <dgm:bulletEnabled val="1"/>
        </dgm:presLayoutVars>
      </dgm:prSet>
      <dgm:spPr/>
    </dgm:pt>
  </dgm:ptLst>
  <dgm:cxnLst>
    <dgm:cxn modelId="{0CBCC283-9501-9740-A657-C0170F0DDD51}" type="presOf" srcId="{B1C99CA1-932D-41F5-BA5A-D8EA9FBDEA8A}" destId="{B3CED0B1-3919-2242-906E-E9E5C216913B}" srcOrd="0" destOrd="0" presId="urn:microsoft.com/office/officeart/2005/8/layout/vList2"/>
    <dgm:cxn modelId="{6526AE90-DB3F-4327-9274-0D4246E63469}" srcId="{F48BAFAE-2ACB-48EC-A917-891E478CAA29}" destId="{B1C99CA1-932D-41F5-BA5A-D8EA9FBDEA8A}" srcOrd="0" destOrd="0" parTransId="{D1D0C8C8-33DE-48C8-AB73-AB93F14CD60C}" sibTransId="{BC9FD6C1-93A0-44FC-ADCE-1CDDA86A07B3}"/>
    <dgm:cxn modelId="{924F6BC5-21F0-4DF3-AA8F-BC4EF1792557}" srcId="{F48BAFAE-2ACB-48EC-A917-891E478CAA29}" destId="{F7952691-A506-4FAC-A78B-C83D5A5BE9E7}" srcOrd="1" destOrd="0" parTransId="{C0ABE32F-E5EE-406D-8150-E4A09118DFF4}" sibTransId="{EAA3EE6F-49E2-4D5F-BDA5-31CA70AEB269}"/>
    <dgm:cxn modelId="{3A14FFCE-230F-A144-9D55-F87D2DA41A6C}" type="presOf" srcId="{F7952691-A506-4FAC-A78B-C83D5A5BE9E7}" destId="{21F5B255-A1E7-A043-93F3-8023EF3A45BA}" srcOrd="0" destOrd="0" presId="urn:microsoft.com/office/officeart/2005/8/layout/vList2"/>
    <dgm:cxn modelId="{44B444D8-5463-D24C-94F0-3B9CF212C240}" type="presOf" srcId="{F48BAFAE-2ACB-48EC-A917-891E478CAA29}" destId="{40B62328-55D2-EB49-A7C3-4EBBED78C9F8}" srcOrd="0" destOrd="0" presId="urn:microsoft.com/office/officeart/2005/8/layout/vList2"/>
    <dgm:cxn modelId="{BEE5435D-DA9D-2644-BA9B-544B4427AAA4}" type="presParOf" srcId="{40B62328-55D2-EB49-A7C3-4EBBED78C9F8}" destId="{B3CED0B1-3919-2242-906E-E9E5C216913B}" srcOrd="0" destOrd="0" presId="urn:microsoft.com/office/officeart/2005/8/layout/vList2"/>
    <dgm:cxn modelId="{8924019E-1C34-C648-996E-F5BC08487203}" type="presParOf" srcId="{40B62328-55D2-EB49-A7C3-4EBBED78C9F8}" destId="{E89D5B69-17D6-714D-ADAA-6ACE870D282E}" srcOrd="1" destOrd="0" presId="urn:microsoft.com/office/officeart/2005/8/layout/vList2"/>
    <dgm:cxn modelId="{5FAD4AF9-E23F-7846-A116-C45E23950E86}" type="presParOf" srcId="{40B62328-55D2-EB49-A7C3-4EBBED78C9F8}" destId="{21F5B255-A1E7-A043-93F3-8023EF3A45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D0B1-3919-2242-906E-E9E5C216913B}">
      <dsp:nvSpPr>
        <dsp:cNvPr id="0" name=""/>
        <dsp:cNvSpPr/>
      </dsp:nvSpPr>
      <dsp:spPr>
        <a:xfrm>
          <a:off x="0" y="16475"/>
          <a:ext cx="6666833" cy="26658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Our District has 5 RSOs</a:t>
          </a:r>
        </a:p>
      </dsp:txBody>
      <dsp:txXfrm>
        <a:off x="130136" y="146611"/>
        <a:ext cx="6406561" cy="2405573"/>
      </dsp:txXfrm>
    </dsp:sp>
    <dsp:sp modelId="{21F5B255-A1E7-A043-93F3-8023EF3A45BA}">
      <dsp:nvSpPr>
        <dsp:cNvPr id="0" name=""/>
        <dsp:cNvSpPr/>
      </dsp:nvSpPr>
      <dsp:spPr>
        <a:xfrm>
          <a:off x="0" y="2771600"/>
          <a:ext cx="6666833" cy="266584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0" i="0" kern="1200"/>
            <a:t>163 congregations, 2 high schools, 28 elementary schools, and 47 preschools strong, we span across the largest continuous geographical region in our Synod</a:t>
          </a:r>
          <a:endParaRPr lang="en-US" sz="3100" kern="1200"/>
        </a:p>
      </dsp:txBody>
      <dsp:txXfrm>
        <a:off x="130136" y="2901736"/>
        <a:ext cx="6406561" cy="24055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A30543-CCEC-2F45-98D0-E25F526B2646}" type="datetimeFigureOut">
              <a:rPr lang="en-US" smtClean="0"/>
              <a:t>6/23/2026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AF8D7E-F78E-3A4A-B153-54C3A4D23BAC}" type="slidenum">
              <a:rPr lang="en-US" smtClean="0"/>
              <a:t>‹#›</a:t>
            </a:fld>
            <a:endParaRPr lang="en-US"/>
          </a:p>
        </p:txBody>
      </p:sp>
    </p:spTree>
    <p:extLst>
      <p:ext uri="{BB962C8B-B14F-4D97-AF65-F5344CB8AC3E}">
        <p14:creationId xmlns:p14="http://schemas.microsoft.com/office/powerpoint/2010/main" val="2808295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100"/>
              </a:lnSpc>
              <a:spcBef>
                <a:spcPts val="1500"/>
              </a:spcBef>
              <a:spcAft>
                <a:spcPts val="750"/>
              </a:spcAft>
            </a:pPr>
            <a:r>
              <a:rPr lang="en-US" b="0" i="0" dirty="0">
                <a:solidFill>
                  <a:srgbClr val="001D35"/>
                </a:solidFill>
                <a:effectLst/>
                <a:latin typeface="Google Sans"/>
              </a:rPr>
              <a:t>Crime and violence</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Drug cartel conflicts</a:t>
            </a:r>
            <a:r>
              <a:rPr lang="en-US" b="0" i="0" dirty="0">
                <a:solidFill>
                  <a:srgbClr val="001D35"/>
                </a:solidFill>
                <a:effectLst/>
                <a:latin typeface="Google Sans"/>
              </a:rPr>
              <a:t>: Ciudad Juárez has a long and notorious history with drug trafficking and cartel violence. The city experienced extremely high murder rates during the cartel wars in the late 2000s and continues to rank among the most violent cities in the world.</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Exploitation of migrants</a:t>
            </a:r>
            <a:r>
              <a:rPr lang="en-US" b="0" i="0" dirty="0">
                <a:solidFill>
                  <a:srgbClr val="001D35"/>
                </a:solidFill>
                <a:effectLst/>
                <a:latin typeface="Google Sans"/>
              </a:rPr>
              <a:t>: Rival gangs increasingly fight for control over drug sales and migrant smuggling routes. Migrants are at high risk of exploitation, kidnapping, and extortion by organized crime syndicates.</a:t>
            </a:r>
          </a:p>
          <a:p>
            <a:pPr algn="l">
              <a:lnSpc>
                <a:spcPts val="1800"/>
              </a:lnSpc>
              <a:spcBef>
                <a:spcPts val="750"/>
              </a:spcBef>
              <a:spcAft>
                <a:spcPts val="1200"/>
              </a:spcAft>
              <a:buFont typeface="Arial" panose="020B0604020202020204" pitchFamily="34" charset="0"/>
              <a:buChar char="•"/>
            </a:pPr>
            <a:r>
              <a:rPr lang="en-US" b="1" i="1" dirty="0">
                <a:solidFill>
                  <a:srgbClr val="001D35"/>
                </a:solidFill>
                <a:effectLst/>
                <a:latin typeface="Google Sans"/>
              </a:rPr>
              <a:t>Femicides</a:t>
            </a:r>
            <a:r>
              <a:rPr lang="en-US" b="1" i="0" dirty="0">
                <a:solidFill>
                  <a:srgbClr val="001D35"/>
                </a:solidFill>
                <a:effectLst/>
                <a:latin typeface="Google Sans"/>
              </a:rPr>
              <a:t> and violence against women</a:t>
            </a:r>
            <a:r>
              <a:rPr lang="en-US" b="0" i="0" dirty="0">
                <a:solidFill>
                  <a:srgbClr val="001D35"/>
                </a:solidFill>
                <a:effectLst/>
                <a:latin typeface="Google Sans"/>
              </a:rPr>
              <a:t>: The city has also been plagued by the unresolved murders of hundreds of women, many of whom worked in the </a:t>
            </a:r>
            <a:r>
              <a:rPr lang="en-US" b="0" i="1" dirty="0">
                <a:solidFill>
                  <a:srgbClr val="001D35"/>
                </a:solidFill>
                <a:effectLst/>
                <a:latin typeface="Google Sans"/>
              </a:rPr>
              <a:t>maquiladoras</a:t>
            </a:r>
            <a:r>
              <a:rPr lang="en-US" b="0" i="0" dirty="0">
                <a:solidFill>
                  <a:srgbClr val="001D35"/>
                </a:solidFill>
                <a:effectLst/>
                <a:latin typeface="Google Sans"/>
              </a:rPr>
              <a:t> and were from low-income communities.</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Adaptation of criminal groups</a:t>
            </a:r>
            <a:r>
              <a:rPr lang="en-US" b="0" i="0" dirty="0">
                <a:solidFill>
                  <a:srgbClr val="001D35"/>
                </a:solidFill>
                <a:effectLst/>
                <a:latin typeface="Google Sans"/>
              </a:rPr>
              <a:t>: As migration patterns change, some criminal organizations are adapting by increasingly kidnapping and extorting local residents, including business owners and tourists. </a:t>
            </a:r>
          </a:p>
          <a:p>
            <a:pPr algn="l">
              <a:lnSpc>
                <a:spcPts val="2100"/>
              </a:lnSpc>
              <a:spcBef>
                <a:spcPts val="1500"/>
              </a:spcBef>
              <a:spcAft>
                <a:spcPts val="750"/>
              </a:spcAft>
            </a:pPr>
            <a:r>
              <a:rPr lang="en-US" b="0" i="0" dirty="0">
                <a:solidFill>
                  <a:srgbClr val="001D35"/>
                </a:solidFill>
                <a:effectLst/>
                <a:latin typeface="Google Sans"/>
              </a:rPr>
              <a:t>Migrant and humanitarian crisis</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Arrival of migrants</a:t>
            </a:r>
            <a:r>
              <a:rPr lang="en-US" b="0" i="0" dirty="0">
                <a:solidFill>
                  <a:srgbClr val="001D35"/>
                </a:solidFill>
                <a:effectLst/>
                <a:latin typeface="Google Sans"/>
              </a:rPr>
              <a:t>: Thousands of migrants and asylum seekers from various countries, including Venezuela, Cuba, and Central America, arrive in Juárez and face dangerous conditions while waiting to cross the border.</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Overwhelmed infrastructure</a:t>
            </a:r>
            <a:r>
              <a:rPr lang="en-US" b="0" i="0" dirty="0">
                <a:solidFill>
                  <a:srgbClr val="001D35"/>
                </a:solidFill>
                <a:effectLst/>
                <a:latin typeface="Google Sans"/>
              </a:rPr>
              <a:t>: The large and fluctuating number of migrants has overwhelmed Juárez's shelters and social services. Many migrants face violence, homelessness, and an understaffed system of assistance.</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Exploitation and danger</a:t>
            </a:r>
            <a:r>
              <a:rPr lang="en-US" b="0" i="0" dirty="0">
                <a:solidFill>
                  <a:srgbClr val="001D35"/>
                </a:solidFill>
                <a:effectLst/>
                <a:latin typeface="Google Sans"/>
              </a:rPr>
              <a:t>: Along their journey and while in Juárez, migrants are vulnerable to kidnappings, extortion, and abuse from criminals and corrupt officials.</a:t>
            </a:r>
          </a:p>
          <a:p>
            <a:pPr algn="l">
              <a:lnSpc>
                <a:spcPts val="1800"/>
              </a:lnSpc>
              <a:spcBef>
                <a:spcPts val="750"/>
              </a:spcBef>
              <a:spcAft>
                <a:spcPts val="1200"/>
              </a:spcAft>
              <a:buFont typeface="Arial" panose="020B0604020202020204" pitchFamily="34" charset="0"/>
              <a:buChar char="•"/>
            </a:pPr>
            <a:r>
              <a:rPr lang="en-US" b="1" i="0" dirty="0">
                <a:solidFill>
                  <a:srgbClr val="001D35"/>
                </a:solidFill>
                <a:effectLst/>
                <a:latin typeface="Google Sans"/>
              </a:rPr>
              <a:t>U.S. policy impacts</a:t>
            </a:r>
            <a:r>
              <a:rPr lang="en-US" b="0" i="0" dirty="0">
                <a:solidFill>
                  <a:srgbClr val="001D35"/>
                </a:solidFill>
                <a:effectLst/>
                <a:latin typeface="Google Sans"/>
              </a:rPr>
              <a:t>: Stricter U.S. border policies have forced more migrants to wait in Mexican border towns, creating vulnerable populations and fueling the crisis. </a:t>
            </a:r>
          </a:p>
          <a:p>
            <a:pPr>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1A085504-73C0-DD4B-A7CF-3C121E7302EF}" type="slidenum">
              <a:rPr lang="en-US" smtClean="0"/>
              <a:t>6</a:t>
            </a:fld>
            <a:endParaRPr lang="en-US"/>
          </a:p>
        </p:txBody>
      </p:sp>
    </p:spTree>
    <p:extLst>
      <p:ext uri="{BB962C8B-B14F-4D97-AF65-F5344CB8AC3E}">
        <p14:creationId xmlns:p14="http://schemas.microsoft.com/office/powerpoint/2010/main" val="1870933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B420F-8E54-9E03-583C-91C87D0328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9405CDF-F832-F506-FB69-202D678E09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59D2AA6-F95D-B0C7-D2FF-D5F88AF511BE}"/>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33402B6E-E5DB-A81F-AB4D-E81CA11290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2D566-C741-27BA-17B8-373BE9032710}"/>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3943534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464D-0A63-E8A9-3335-48EE8DA1E8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122988-A875-161A-2FB6-7AB85AA07B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24241E-CA82-6FA3-912D-0580B09EB7BB}"/>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B4DBC25B-9756-3D01-81B2-4A2779184E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553D4F-C1FA-732F-BB1D-D02E6AE218B3}"/>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940764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6741-F5CC-50E9-F6F0-A74437366C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FEEAF58-836B-9E1F-23EA-64BB51DB34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32DBC5-1D22-1BA2-1FB5-C6097ABE8FB4}"/>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F1FFAE9B-6DDB-4230-73E8-A05EBB0EFB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CEE06D-2C4F-981C-8EC6-179C3C6CBC92}"/>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2280251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105EE-1550-CCED-C5DC-7DAC6781CC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9DDC40-A2C8-42B3-FEB4-27EAD1BEC2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E912C94-5D24-16C5-D70B-A77B00C94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3FD3515-9138-69B6-6DF2-751B2376B8D9}"/>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6" name="Footer Placeholder 5">
            <a:extLst>
              <a:ext uri="{FF2B5EF4-FFF2-40B4-BE49-F238E27FC236}">
                <a16:creationId xmlns:a16="http://schemas.microsoft.com/office/drawing/2014/main" id="{32CF85DB-5C6B-565B-4501-D0DB5E7FE5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2BCA85-6FC5-1A0A-03F7-9DF0F862D1EC}"/>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3122066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573A1-3652-F588-8041-27A398323B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064793B-0EA4-DB2C-C204-F4A421E80F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2E9D16-C938-FBD2-9F85-F9AF5004D8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5E36320-8483-3AC4-AA88-4D900EE4B3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24AD3F-CF5D-72B3-D022-0FABFCC218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3AEFEE4-F396-495A-31FF-D13FE4D290B7}"/>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8" name="Footer Placeholder 7">
            <a:extLst>
              <a:ext uri="{FF2B5EF4-FFF2-40B4-BE49-F238E27FC236}">
                <a16:creationId xmlns:a16="http://schemas.microsoft.com/office/drawing/2014/main" id="{336E40E8-E711-F692-0CFE-376F3331AB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00ADEB4-EB9D-1441-9AF4-C942C63DC32E}"/>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32224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C574E-DFB2-F32A-60C7-27AAC4FD43C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4402718-E559-06A0-B120-E81C537E03E0}"/>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4" name="Footer Placeholder 3">
            <a:extLst>
              <a:ext uri="{FF2B5EF4-FFF2-40B4-BE49-F238E27FC236}">
                <a16:creationId xmlns:a16="http://schemas.microsoft.com/office/drawing/2014/main" id="{094D0A49-CA32-F5E4-097C-42185FCCF5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3447F19-44A9-2A56-DDAF-6D0E8501F1ED}"/>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2914761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7B78BB-E742-8DB9-5C80-42D2928119CF}"/>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3" name="Footer Placeholder 2">
            <a:extLst>
              <a:ext uri="{FF2B5EF4-FFF2-40B4-BE49-F238E27FC236}">
                <a16:creationId xmlns:a16="http://schemas.microsoft.com/office/drawing/2014/main" id="{1BE1B85C-0A15-893E-1C99-8571DB0FA3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3AA650-83C8-38DE-0B01-C71738176E19}"/>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975097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A1E7-49BA-173A-0A20-FD02EA750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A88FE6D-37A3-3B59-6E2C-3ED7F76F74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04983F6-2615-E860-B602-DB071507C9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96FA0-391B-71B8-4EE8-557C5BAAE8CF}"/>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6" name="Footer Placeholder 5">
            <a:extLst>
              <a:ext uri="{FF2B5EF4-FFF2-40B4-BE49-F238E27FC236}">
                <a16:creationId xmlns:a16="http://schemas.microsoft.com/office/drawing/2014/main" id="{B51BED3E-976E-0CE4-DF98-924EF8949D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70E520-9249-0FF8-BC96-4109DEF7611F}"/>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2327793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AC8C9-1A3F-CEBB-1E87-BD6F5F5FC1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796A1F5-787E-B51C-F9BA-DAE4BCE16E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9EF85A-258F-DEA8-271A-F1CF1A314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1B6C3E-F9D1-63F3-8C9F-F188BCABA182}"/>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6" name="Footer Placeholder 5">
            <a:extLst>
              <a:ext uri="{FF2B5EF4-FFF2-40B4-BE49-F238E27FC236}">
                <a16:creationId xmlns:a16="http://schemas.microsoft.com/office/drawing/2014/main" id="{5A9016B6-9160-419B-E12A-EC3ADEDCF3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281D63-CB63-2719-696E-339C7583373D}"/>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180119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F1AE2-8D42-1989-269D-475DECD941A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49C3B29-FB3F-FCF9-AFD0-879B76A6D8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C70918-6A8E-DCFF-48DA-910AE6AE6D06}"/>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6E7DE8AC-DE23-6DD3-941C-100B4C2ECE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17BC0-EF72-C845-5645-F188519923E0}"/>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1895477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2207D8-D311-130F-9A6D-77C03560BA2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AA4888D-705A-E6C4-E9BB-35D86AA63F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FEA397-A19F-58B1-5184-BF4539D8F97D}"/>
              </a:ext>
            </a:extLst>
          </p:cNvPr>
          <p:cNvSpPr>
            <a:spLocks noGrp="1"/>
          </p:cNvSpPr>
          <p:nvPr>
            <p:ph type="dt" sz="half" idx="10"/>
          </p:nvPr>
        </p:nvSpPr>
        <p:spPr/>
        <p:txBody>
          <a:body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122AF540-6DFD-7A7B-26A2-FCCBD9A224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0DB8FB-4B0C-7F22-BF36-24EA325FC4DE}"/>
              </a:ext>
            </a:extLst>
          </p:cNvPr>
          <p:cNvSpPr>
            <a:spLocks noGrp="1"/>
          </p:cNvSpPr>
          <p:nvPr>
            <p:ph type="sldNum" sz="quarter" idx="12"/>
          </p:nvPr>
        </p:nvSpPr>
        <p:spPr/>
        <p:txBody>
          <a:bodyPr/>
          <a:lstStyle/>
          <a:p>
            <a:fld id="{EC519585-70F9-3F4E-8682-369040D7803F}" type="slidenum">
              <a:rPr lang="en-US" smtClean="0"/>
              <a:t>‹#›</a:t>
            </a:fld>
            <a:endParaRPr lang="en-US"/>
          </a:p>
        </p:txBody>
      </p:sp>
    </p:spTree>
    <p:extLst>
      <p:ext uri="{BB962C8B-B14F-4D97-AF65-F5344CB8AC3E}">
        <p14:creationId xmlns:p14="http://schemas.microsoft.com/office/powerpoint/2010/main" val="3164980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4" name="Title Text"/>
          <p:cNvSpPr txBox="1">
            <a:spLocks noGrp="1"/>
          </p:cNvSpPr>
          <p:nvPr>
            <p:ph type="title"/>
          </p:nvPr>
        </p:nvSpPr>
        <p:spPr>
          <a:prstGeom prst="rect">
            <a:avLst/>
          </a:prstGeom>
        </p:spPr>
        <p:txBody>
          <a:bodyPr/>
          <a:lstStyle/>
          <a:p>
            <a:r>
              <a:t>Title Text</a:t>
            </a:r>
          </a:p>
        </p:txBody>
      </p:sp>
      <p:sp>
        <p:nvSpPr>
          <p:cNvPr id="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77949340"/>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73" name="Line"/>
          <p:cNvSpPr/>
          <p:nvPr/>
        </p:nvSpPr>
        <p:spPr>
          <a:xfrm>
            <a:off x="381000" y="1803400"/>
            <a:ext cx="5334000" cy="0"/>
          </a:xfrm>
          <a:prstGeom prst="line">
            <a:avLst/>
          </a:prstGeom>
          <a:ln w="12700">
            <a:solidFill>
              <a:schemeClr val="accent1">
                <a:hueOff val="109193"/>
                <a:satOff val="-4874"/>
                <a:lumOff val="12971"/>
              </a:schemeClr>
            </a:solidFill>
            <a:miter lim="400000"/>
          </a:ln>
        </p:spPr>
        <p:txBody>
          <a:bodyPr lIns="25400" tIns="25400" rIns="25400" bIns="25400" anchor="ctr"/>
          <a:lstStyle/>
          <a:p>
            <a:pPr algn="l" defTabSz="228600">
              <a:defRPr sz="1200">
                <a:solidFill>
                  <a:srgbClr val="000000"/>
                </a:solidFill>
                <a:latin typeface="Helvetica"/>
                <a:ea typeface="Helvetica"/>
                <a:cs typeface="Helvetica"/>
                <a:sym typeface="Helvetica"/>
              </a:defRPr>
            </a:pPr>
            <a:endParaRPr sz="600"/>
          </a:p>
        </p:txBody>
      </p:sp>
      <p:sp>
        <p:nvSpPr>
          <p:cNvPr id="74" name="Line"/>
          <p:cNvSpPr/>
          <p:nvPr/>
        </p:nvSpPr>
        <p:spPr>
          <a:xfrm>
            <a:off x="381000" y="1841500"/>
            <a:ext cx="5334000" cy="0"/>
          </a:xfrm>
          <a:prstGeom prst="line">
            <a:avLst/>
          </a:prstGeom>
          <a:ln w="12700">
            <a:solidFill>
              <a:schemeClr val="accent1">
                <a:hueOff val="109193"/>
                <a:satOff val="-4874"/>
                <a:lumOff val="12971"/>
              </a:schemeClr>
            </a:solidFill>
            <a:miter lim="400000"/>
          </a:ln>
        </p:spPr>
        <p:txBody>
          <a:bodyPr lIns="25400" tIns="25400" rIns="25400" bIns="25400" anchor="ctr"/>
          <a:lstStyle/>
          <a:p>
            <a:pPr algn="l" defTabSz="228600">
              <a:defRPr sz="1200">
                <a:solidFill>
                  <a:srgbClr val="000000"/>
                </a:solidFill>
                <a:latin typeface="Helvetica"/>
                <a:ea typeface="Helvetica"/>
                <a:cs typeface="Helvetica"/>
                <a:sym typeface="Helvetica"/>
              </a:defRPr>
            </a:pPr>
            <a:endParaRPr sz="600"/>
          </a:p>
        </p:txBody>
      </p:sp>
      <p:sp>
        <p:nvSpPr>
          <p:cNvPr id="75" name="Black and white portrait photo of a smiling parent and their adult child touching foreheads"/>
          <p:cNvSpPr>
            <a:spLocks noGrp="1"/>
          </p:cNvSpPr>
          <p:nvPr>
            <p:ph type="pic" idx="21"/>
          </p:nvPr>
        </p:nvSpPr>
        <p:spPr>
          <a:xfrm>
            <a:off x="5683250" y="-755650"/>
            <a:ext cx="6546850" cy="8366595"/>
          </a:xfrm>
          <a:prstGeom prst="rect">
            <a:avLst/>
          </a:prstGeom>
        </p:spPr>
        <p:txBody>
          <a:bodyPr lIns="91439" tIns="45719" rIns="91439" bIns="45719" anchor="t">
            <a:noAutofit/>
          </a:bodyPr>
          <a:lstStyle/>
          <a:p>
            <a:endParaRPr/>
          </a:p>
        </p:txBody>
      </p:sp>
      <p:sp>
        <p:nvSpPr>
          <p:cNvPr id="76" name="Title Text"/>
          <p:cNvSpPr txBox="1">
            <a:spLocks noGrp="1"/>
          </p:cNvSpPr>
          <p:nvPr>
            <p:ph type="title"/>
          </p:nvPr>
        </p:nvSpPr>
        <p:spPr>
          <a:xfrm>
            <a:off x="336550" y="311150"/>
            <a:ext cx="5454650" cy="1435100"/>
          </a:xfrm>
          <a:prstGeom prst="rect">
            <a:avLst/>
          </a:prstGeom>
        </p:spPr>
        <p:txBody>
          <a:bodyPr/>
          <a:lstStyle/>
          <a:p>
            <a:r>
              <a:t>Title Text</a:t>
            </a:r>
          </a:p>
        </p:txBody>
      </p:sp>
      <p:sp>
        <p:nvSpPr>
          <p:cNvPr id="77" name="Body Level One…"/>
          <p:cNvSpPr txBox="1">
            <a:spLocks noGrp="1"/>
          </p:cNvSpPr>
          <p:nvPr>
            <p:ph type="body" sz="half" idx="1"/>
          </p:nvPr>
        </p:nvSpPr>
        <p:spPr>
          <a:xfrm>
            <a:off x="336550" y="2095500"/>
            <a:ext cx="5454650" cy="4445000"/>
          </a:xfrm>
          <a:prstGeom prst="rect">
            <a:avLst/>
          </a:prstGeom>
        </p:spPr>
        <p:txBody>
          <a:bodyPr/>
          <a:lstStyle>
            <a:lvl1pPr marL="285750" indent="-285750">
              <a:spcBef>
                <a:spcPts val="2650"/>
              </a:spcBef>
              <a:defRPr sz="2100"/>
            </a:lvl1pPr>
            <a:lvl2pPr marL="571500" indent="-285750">
              <a:spcBef>
                <a:spcPts val="2650"/>
              </a:spcBef>
              <a:defRPr sz="2100"/>
            </a:lvl2pPr>
            <a:lvl3pPr marL="857250" indent="-285750">
              <a:spcBef>
                <a:spcPts val="2650"/>
              </a:spcBef>
              <a:defRPr sz="2100"/>
            </a:lvl3pPr>
            <a:lvl4pPr marL="1143000" indent="-285750">
              <a:spcBef>
                <a:spcPts val="2650"/>
              </a:spcBef>
              <a:defRPr sz="2100"/>
            </a:lvl4pPr>
            <a:lvl5pPr marL="1428750" indent="-285750">
              <a:spcBef>
                <a:spcPts val="2650"/>
              </a:spcBef>
              <a:defRPr sz="2100"/>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lvl1pPr>
              <a:defRPr>
                <a:solidFill>
                  <a:srgbClr val="FFFFFF"/>
                </a:solidFill>
                <a:effectLst>
                  <a:outerShdw blurRad="38100" dist="15537" dir="5392174" rotWithShape="0">
                    <a:srgbClr val="000000">
                      <a:alpha val="78421"/>
                    </a:srgbClr>
                  </a:outerShdw>
                </a:effectLst>
              </a:defRPr>
            </a:lvl1pPr>
          </a:lstStyle>
          <a:p>
            <a:fld id="{86CB4B4D-7CA3-9044-876B-883B54F8677D}" type="slidenum">
              <a:t>‹#›</a:t>
            </a:fld>
            <a:endParaRPr/>
          </a:p>
        </p:txBody>
      </p:sp>
    </p:spTree>
    <p:extLst>
      <p:ext uri="{BB962C8B-B14F-4D97-AF65-F5344CB8AC3E}">
        <p14:creationId xmlns:p14="http://schemas.microsoft.com/office/powerpoint/2010/main" val="202912282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3" name="Date"/>
          <p:cNvSpPr txBox="1">
            <a:spLocks noGrp="1"/>
          </p:cNvSpPr>
          <p:nvPr>
            <p:ph type="body" sz="quarter" idx="21"/>
          </p:nvPr>
        </p:nvSpPr>
        <p:spPr>
          <a:xfrm>
            <a:off x="346333" y="6208613"/>
            <a:ext cx="11487151" cy="259558"/>
          </a:xfrm>
          <a:prstGeom prst="rect">
            <a:avLst/>
          </a:prstGeom>
        </p:spPr>
        <p:txBody>
          <a:bodyPr>
            <a:spAutoFit/>
          </a:bodyPr>
          <a:lstStyle>
            <a:lvl1pPr marL="0" indent="0">
              <a:spcBef>
                <a:spcPts val="0"/>
              </a:spcBef>
              <a:buClrTx/>
              <a:buSzTx/>
              <a:buFontTx/>
              <a:buNone/>
              <a:defRPr sz="1200" i="1">
                <a:solidFill>
                  <a:srgbClr val="5C86B9"/>
                </a:solidFill>
              </a:defRPr>
            </a:lvl1pPr>
          </a:lstStyle>
          <a:p>
            <a:r>
              <a:t>Date</a:t>
            </a:r>
          </a:p>
        </p:txBody>
      </p:sp>
      <p:sp>
        <p:nvSpPr>
          <p:cNvPr id="24" name="Black and white photo of three young children smiling"/>
          <p:cNvSpPr>
            <a:spLocks noGrp="1"/>
          </p:cNvSpPr>
          <p:nvPr>
            <p:ph type="pic" idx="22"/>
          </p:nvPr>
        </p:nvSpPr>
        <p:spPr>
          <a:xfrm>
            <a:off x="349250" y="-349250"/>
            <a:ext cx="11506200" cy="8218144"/>
          </a:xfrm>
          <a:prstGeom prst="rect">
            <a:avLst/>
          </a:prstGeom>
        </p:spPr>
        <p:txBody>
          <a:bodyPr lIns="91439" tIns="45719" rIns="91439" bIns="45719" anchor="t">
            <a:noAutofit/>
          </a:bodyPr>
          <a:lstStyle/>
          <a:p>
            <a:endParaRPr/>
          </a:p>
        </p:txBody>
      </p:sp>
      <p:sp>
        <p:nvSpPr>
          <p:cNvPr id="25" name="Title Text"/>
          <p:cNvSpPr txBox="1">
            <a:spLocks noGrp="1"/>
          </p:cNvSpPr>
          <p:nvPr>
            <p:ph type="title"/>
          </p:nvPr>
        </p:nvSpPr>
        <p:spPr>
          <a:xfrm>
            <a:off x="336550" y="4857750"/>
            <a:ext cx="11525250" cy="774700"/>
          </a:xfrm>
          <a:prstGeom prst="rect">
            <a:avLst/>
          </a:prstGeom>
        </p:spPr>
        <p:txBody>
          <a:bodyPr anchor="b"/>
          <a:lstStyle/>
          <a:p>
            <a:r>
              <a:t>Title Text</a:t>
            </a:r>
          </a:p>
        </p:txBody>
      </p:sp>
      <p:sp>
        <p:nvSpPr>
          <p:cNvPr id="26" name="Body Level One…"/>
          <p:cNvSpPr txBox="1">
            <a:spLocks noGrp="1"/>
          </p:cNvSpPr>
          <p:nvPr>
            <p:ph type="body" sz="quarter" idx="1"/>
          </p:nvPr>
        </p:nvSpPr>
        <p:spPr>
          <a:xfrm>
            <a:off x="336550" y="5626100"/>
            <a:ext cx="11525250" cy="355600"/>
          </a:xfrm>
          <a:prstGeom prst="rect">
            <a:avLst/>
          </a:prstGeom>
        </p:spPr>
        <p:txBody>
          <a:bodyPr anchor="t"/>
          <a:lstStyle>
            <a:lvl1pPr marL="0" indent="0">
              <a:spcBef>
                <a:spcPts val="700"/>
              </a:spcBef>
              <a:buClrTx/>
              <a:buSzTx/>
              <a:buFontTx/>
              <a:buNone/>
              <a:defRPr sz="1600">
                <a:solidFill>
                  <a:srgbClr val="5C86B9"/>
                </a:solidFill>
              </a:defRPr>
            </a:lvl1pPr>
            <a:lvl2pPr marL="0" indent="0">
              <a:spcBef>
                <a:spcPts val="700"/>
              </a:spcBef>
              <a:buClrTx/>
              <a:buSzTx/>
              <a:buFontTx/>
              <a:buNone/>
              <a:defRPr sz="1600">
                <a:solidFill>
                  <a:srgbClr val="5C86B9"/>
                </a:solidFill>
              </a:defRPr>
            </a:lvl2pPr>
            <a:lvl3pPr marL="0" indent="0">
              <a:spcBef>
                <a:spcPts val="700"/>
              </a:spcBef>
              <a:buClrTx/>
              <a:buSzTx/>
              <a:buFontTx/>
              <a:buNone/>
              <a:defRPr sz="1600">
                <a:solidFill>
                  <a:srgbClr val="5C86B9"/>
                </a:solidFill>
              </a:defRPr>
            </a:lvl3pPr>
            <a:lvl4pPr marL="0" indent="0">
              <a:spcBef>
                <a:spcPts val="700"/>
              </a:spcBef>
              <a:buClrTx/>
              <a:buSzTx/>
              <a:buFontTx/>
              <a:buNone/>
              <a:defRPr sz="1600">
                <a:solidFill>
                  <a:srgbClr val="5C86B9"/>
                </a:solidFill>
              </a:defRPr>
            </a:lvl4pPr>
            <a:lvl5pPr marL="0" indent="0">
              <a:spcBef>
                <a:spcPts val="700"/>
              </a:spcBef>
              <a:buClrTx/>
              <a:buSzTx/>
              <a:buFontTx/>
              <a:buNone/>
              <a:defRPr sz="1600">
                <a:solidFill>
                  <a:srgbClr val="5C86B9"/>
                </a:solidFill>
              </a:defRPr>
            </a:lvl5pPr>
          </a:lstStyle>
          <a:p>
            <a:r>
              <a:t>Body Level One</a:t>
            </a:r>
          </a:p>
          <a:p>
            <a:pPr lvl="1"/>
            <a:r>
              <a:t>Body Level Two</a:t>
            </a:r>
          </a:p>
          <a:p>
            <a:pPr lvl="2"/>
            <a:r>
              <a:t>Body Level Three</a:t>
            </a:r>
          </a:p>
          <a:p>
            <a:pPr lvl="3"/>
            <a:r>
              <a:t>Body Level Four</a:t>
            </a:r>
          </a:p>
          <a:p>
            <a:pPr lvl="4"/>
            <a:r>
              <a:t>Body Level Five</a:t>
            </a:r>
          </a:p>
        </p:txBody>
      </p:sp>
      <p:sp>
        <p:nvSpPr>
          <p:cNvPr id="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47928760"/>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9321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650A5D-B5E7-4F1D-F41D-45364D455B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2F9FAB-53A5-7724-B3B6-3D4986C1BE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BB1EF8-ACF3-2E88-5834-F36CD822D5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E09E1C-8061-B34F-82B1-A4A700D418E7}" type="datetimeFigureOut">
              <a:rPr lang="en-US" smtClean="0"/>
              <a:t>6/23/2026</a:t>
            </a:fld>
            <a:endParaRPr lang="en-US"/>
          </a:p>
        </p:txBody>
      </p:sp>
      <p:sp>
        <p:nvSpPr>
          <p:cNvPr id="5" name="Footer Placeholder 4">
            <a:extLst>
              <a:ext uri="{FF2B5EF4-FFF2-40B4-BE49-F238E27FC236}">
                <a16:creationId xmlns:a16="http://schemas.microsoft.com/office/drawing/2014/main" id="{F3D6D7ED-DD5D-4312-8458-8FF905ACBB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596D947-50FF-3CF2-BAD5-B5FF55A64F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19585-70F9-3F4E-8682-369040D7803F}" type="slidenum">
              <a:rPr lang="en-US" smtClean="0"/>
              <a:t>‹#›</a:t>
            </a:fld>
            <a:endParaRPr lang="en-US"/>
          </a:p>
        </p:txBody>
      </p:sp>
    </p:spTree>
    <p:extLst>
      <p:ext uri="{BB962C8B-B14F-4D97-AF65-F5344CB8AC3E}">
        <p14:creationId xmlns:p14="http://schemas.microsoft.com/office/powerpoint/2010/main" val="1907781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Relationship Id="rId2" Type="http://schemas.openxmlformats.org/officeDocument/2006/relationships/image" Target="../media/image2.tif"/><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Relationship Id="rId2" Type="http://schemas.openxmlformats.org/officeDocument/2006/relationships/image" Target="../media/image5.ti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Relationship Id="rId2" Type="http://schemas.openxmlformats.org/officeDocument/2006/relationships/image" Target="../media/image7.tif"/><Relationship Id="rId1" Type="http://schemas.openxmlformats.org/officeDocument/2006/relationships/slideLayout" Target="../slideLayouts/slideLayout12.xml"/><Relationship Id="rId4" Type="http://schemas.openxmlformats.org/officeDocument/2006/relationships/image" Target="../media/image9.ti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image" Target="../media/image10.tif"/><Relationship Id="rId1" Type="http://schemas.openxmlformats.org/officeDocument/2006/relationships/slideLayout" Target="../slideLayouts/slideLayout12.xml"/><Relationship Id="rId4" Type="http://schemas.openxmlformats.org/officeDocument/2006/relationships/image" Target="../media/image12.tif"/></Relationships>
</file>

<file path=ppt/slides/_rels/slide15.xml.rels><?xml version="1.0" encoding="UTF-8" standalone="yes"?>
<Relationships xmlns="http://schemas.openxmlformats.org/package/2006/relationships"><Relationship Id="rId2" Type="http://schemas.openxmlformats.org/officeDocument/2006/relationships/image" Target="../media/image13.tif"/><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5.tif"/><Relationship Id="rId2" Type="http://schemas.openxmlformats.org/officeDocument/2006/relationships/image" Target="../media/image14.tif"/><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7.tif"/><Relationship Id="rId2" Type="http://schemas.openxmlformats.org/officeDocument/2006/relationships/image" Target="../media/image16.ti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9.tif"/><Relationship Id="rId2" Type="http://schemas.openxmlformats.org/officeDocument/2006/relationships/image" Target="../media/image18.tif"/><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1.tif"/><Relationship Id="rId2" Type="http://schemas.openxmlformats.org/officeDocument/2006/relationships/image" Target="../media/image20.tif"/><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3.tif"/><Relationship Id="rId2" Type="http://schemas.openxmlformats.org/officeDocument/2006/relationships/image" Target="../media/image22.tif"/><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ity with mountains in the background&#10;&#10;AI-generated content may be incorrect.">
            <a:extLst>
              <a:ext uri="{FF2B5EF4-FFF2-40B4-BE49-F238E27FC236}">
                <a16:creationId xmlns:a16="http://schemas.microsoft.com/office/drawing/2014/main" id="{2CA278ED-7CE7-5580-7E50-8E7A977DEC14}"/>
              </a:ext>
            </a:extLst>
          </p:cNvPr>
          <p:cNvPicPr>
            <a:picLocks noChangeAspect="1"/>
          </p:cNvPicPr>
          <p:nvPr/>
        </p:nvPicPr>
        <p:blipFill>
          <a:blip r:embed="rId2">
            <a:alphaModFix amt="90000"/>
          </a:blip>
          <a:srcRect l="2667" r="-1" b="-1"/>
          <a:stretch>
            <a:fillRect/>
          </a:stretch>
        </p:blipFill>
        <p:spPr>
          <a:xfrm>
            <a:off x="20" y="-22"/>
            <a:ext cx="12191977" cy="6858022"/>
          </a:xfrm>
          <a:prstGeom prst="rect">
            <a:avLst/>
          </a:prstGeom>
        </p:spPr>
      </p:pic>
      <p:sp>
        <p:nvSpPr>
          <p:cNvPr id="16" name="Rectangle 15">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2AAA3-0241-C5C4-7C67-C5A079917D91}"/>
              </a:ext>
            </a:extLst>
          </p:cNvPr>
          <p:cNvSpPr>
            <a:spLocks noGrp="1"/>
          </p:cNvSpPr>
          <p:nvPr>
            <p:ph type="ctrTitle"/>
          </p:nvPr>
        </p:nvSpPr>
        <p:spPr>
          <a:xfrm>
            <a:off x="643467" y="643467"/>
            <a:ext cx="5449478" cy="2785533"/>
          </a:xfrm>
        </p:spPr>
        <p:txBody>
          <a:bodyPr anchor="t">
            <a:normAutofit fontScale="90000"/>
          </a:bodyPr>
          <a:lstStyle/>
          <a:p>
            <a:pPr algn="l"/>
            <a:r>
              <a:rPr lang="en-US" sz="6700" b="0" i="0" dirty="0">
                <a:solidFill>
                  <a:schemeClr val="bg1"/>
                </a:solidFill>
                <a:effectLst/>
              </a:rPr>
              <a:t>Moving Mountains through Mission</a:t>
            </a:r>
            <a:br>
              <a:rPr lang="en-US" sz="5400" b="0" i="0" dirty="0">
                <a:solidFill>
                  <a:schemeClr val="bg1"/>
                </a:solidFill>
                <a:effectLst/>
              </a:rPr>
            </a:br>
            <a:r>
              <a:rPr lang="en-US" sz="2800" b="0" i="0">
                <a:solidFill>
                  <a:schemeClr val="bg1"/>
                </a:solidFill>
                <a:effectLst/>
              </a:rPr>
              <a:t>By Karla Gonzalez</a:t>
            </a:r>
            <a:r>
              <a:rPr lang="en-US" sz="2800">
                <a:solidFill>
                  <a:schemeClr val="bg1"/>
                </a:solidFill>
              </a:rPr>
              <a:t>,</a:t>
            </a:r>
            <a:r>
              <a:rPr lang="en-US" sz="2000" i="1">
                <a:solidFill>
                  <a:schemeClr val="bg1"/>
                </a:solidFill>
              </a:rPr>
              <a:t> Director of Operations</a:t>
            </a:r>
          </a:p>
        </p:txBody>
      </p:sp>
      <p:sp>
        <p:nvSpPr>
          <p:cNvPr id="3" name="Subtitle 2">
            <a:extLst>
              <a:ext uri="{FF2B5EF4-FFF2-40B4-BE49-F238E27FC236}">
                <a16:creationId xmlns:a16="http://schemas.microsoft.com/office/drawing/2014/main" id="{1EA193E0-B277-ED72-A1F7-D5173B4A5988}"/>
              </a:ext>
            </a:extLst>
          </p:cNvPr>
          <p:cNvSpPr>
            <a:spLocks noGrp="1"/>
          </p:cNvSpPr>
          <p:nvPr>
            <p:ph type="subTitle" idx="1"/>
          </p:nvPr>
        </p:nvSpPr>
        <p:spPr>
          <a:xfrm>
            <a:off x="643466" y="4551037"/>
            <a:ext cx="5449479" cy="1578054"/>
          </a:xfrm>
        </p:spPr>
        <p:txBody>
          <a:bodyPr anchor="b">
            <a:normAutofit/>
          </a:bodyPr>
          <a:lstStyle/>
          <a:p>
            <a:pPr algn="l"/>
            <a:r>
              <a:rPr lang="en-US" dirty="0">
                <a:solidFill>
                  <a:srgbClr val="FFFFFF"/>
                </a:solidFill>
                <a:latin typeface="+mj-lt"/>
              </a:rPr>
              <a:t>Ysleta Lutheran Mission Human Care</a:t>
            </a:r>
          </a:p>
          <a:p>
            <a:pPr algn="l"/>
            <a:r>
              <a:rPr lang="en-US" dirty="0">
                <a:solidFill>
                  <a:srgbClr val="FFFFFF"/>
                </a:solidFill>
                <a:latin typeface="+mj-lt"/>
              </a:rPr>
              <a:t>El Paso, TX – Cd. Juarez, MEX.</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5680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A28F1-6F68-2E13-2A6D-A2A88E24E73E}"/>
              </a:ext>
            </a:extLst>
          </p:cNvPr>
          <p:cNvSpPr>
            <a:spLocks noGrp="1"/>
          </p:cNvSpPr>
          <p:nvPr>
            <p:ph type="title"/>
          </p:nvPr>
        </p:nvSpPr>
        <p:spPr/>
        <p:txBody>
          <a:bodyPr>
            <a:normAutofit/>
          </a:bodyPr>
          <a:lstStyle/>
          <a:p>
            <a:r>
              <a:rPr lang="en-US" sz="4800" dirty="0"/>
              <a:t>An </a:t>
            </a:r>
            <a:r>
              <a:rPr lang="en-US" sz="4800" b="1" dirty="0"/>
              <a:t>RSO</a:t>
            </a:r>
            <a:r>
              <a:rPr lang="en-US" sz="4800" dirty="0"/>
              <a:t> of the LCMS is…</a:t>
            </a:r>
          </a:p>
        </p:txBody>
      </p:sp>
      <p:sp>
        <p:nvSpPr>
          <p:cNvPr id="3" name="Content Placeholder 2">
            <a:extLst>
              <a:ext uri="{FF2B5EF4-FFF2-40B4-BE49-F238E27FC236}">
                <a16:creationId xmlns:a16="http://schemas.microsoft.com/office/drawing/2014/main" id="{328FA5B6-FF13-4A7F-4BF0-C964B0B02C6B}"/>
              </a:ext>
            </a:extLst>
          </p:cNvPr>
          <p:cNvSpPr>
            <a:spLocks noGrp="1"/>
          </p:cNvSpPr>
          <p:nvPr>
            <p:ph idx="1"/>
          </p:nvPr>
        </p:nvSpPr>
        <p:spPr/>
        <p:txBody>
          <a:bodyPr>
            <a:normAutofit fontScale="92500" lnSpcReduction="10000"/>
          </a:bodyPr>
          <a:lstStyle/>
          <a:p>
            <a:pPr algn="l">
              <a:spcBef>
                <a:spcPts val="750"/>
              </a:spcBef>
              <a:spcAft>
                <a:spcPts val="750"/>
              </a:spcAft>
            </a:pPr>
            <a:r>
              <a:rPr lang="en-US" sz="3200" b="0" i="0" dirty="0">
                <a:solidFill>
                  <a:srgbClr val="333333"/>
                </a:solidFill>
                <a:effectLst/>
                <a:latin typeface="+mj-lt"/>
              </a:rPr>
              <a:t>Recognized Service Organizations (RSOs) are 501(c)(3) not-for-profit organizations that are independent of The Lutheran Church—Missouri Synod, but they operate ministry programs that foster the mission and ministry of the church.</a:t>
            </a:r>
          </a:p>
          <a:p>
            <a:pPr algn="l">
              <a:spcBef>
                <a:spcPts val="750"/>
              </a:spcBef>
              <a:spcAft>
                <a:spcPts val="750"/>
              </a:spcAft>
            </a:pPr>
            <a:r>
              <a:rPr lang="en-US" sz="3200" b="0" i="0" dirty="0">
                <a:solidFill>
                  <a:srgbClr val="333333"/>
                </a:solidFill>
                <a:effectLst/>
                <a:latin typeface="+mj-lt"/>
              </a:rPr>
              <a:t>RSO organizations reach out in mercy and love to meet the needs of those who are suffering, poor, sick or lonely. They address human, social, economic, educational and spiritual needs.</a:t>
            </a:r>
          </a:p>
          <a:p>
            <a:pPr algn="l">
              <a:spcBef>
                <a:spcPts val="750"/>
              </a:spcBef>
              <a:spcAft>
                <a:spcPts val="750"/>
              </a:spcAft>
            </a:pPr>
            <a:endParaRPr lang="en-US" b="0" i="0" dirty="0">
              <a:solidFill>
                <a:srgbClr val="333333"/>
              </a:solidFill>
              <a:effectLst/>
              <a:latin typeface="Roboto" panose="02000000000000000000" pitchFamily="2" charset="0"/>
            </a:endParaRPr>
          </a:p>
          <a:p>
            <a:pPr algn="l">
              <a:spcBef>
                <a:spcPts val="750"/>
              </a:spcBef>
              <a:spcAft>
                <a:spcPts val="750"/>
              </a:spcAft>
            </a:pPr>
            <a:endParaRPr lang="en-US" b="0" i="0" dirty="0">
              <a:solidFill>
                <a:srgbClr val="333333"/>
              </a:solidFill>
              <a:effectLst/>
              <a:latin typeface="Roboto" panose="02000000000000000000" pitchFamily="2" charset="0"/>
            </a:endParaRPr>
          </a:p>
          <a:p>
            <a:pPr marL="0" indent="0">
              <a:buNone/>
            </a:pPr>
            <a:r>
              <a:rPr lang="en-US" sz="1600" i="1" dirty="0"/>
              <a:t>Ref. </a:t>
            </a:r>
            <a:r>
              <a:rPr lang="en-US" sz="1600" i="1" dirty="0" err="1"/>
              <a:t>LCMS.org</a:t>
            </a:r>
            <a:endParaRPr lang="en-US" sz="1600" i="1" dirty="0"/>
          </a:p>
        </p:txBody>
      </p:sp>
    </p:spTree>
    <p:extLst>
      <p:ext uri="{BB962C8B-B14F-4D97-AF65-F5344CB8AC3E}">
        <p14:creationId xmlns:p14="http://schemas.microsoft.com/office/powerpoint/2010/main" val="3092414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BCF07-454E-9A46-762A-5BC1C7126D27}"/>
              </a:ext>
            </a:extLst>
          </p:cNvPr>
          <p:cNvSpPr>
            <a:spLocks noGrp="1"/>
          </p:cNvSpPr>
          <p:nvPr>
            <p:ph type="title"/>
          </p:nvPr>
        </p:nvSpPr>
        <p:spPr>
          <a:xfrm>
            <a:off x="586478" y="1683756"/>
            <a:ext cx="3115265" cy="2396359"/>
          </a:xfrm>
        </p:spPr>
        <p:txBody>
          <a:bodyPr anchor="b">
            <a:normAutofit/>
          </a:bodyPr>
          <a:lstStyle/>
          <a:p>
            <a:pPr algn="ctr"/>
            <a:r>
              <a:rPr lang="en-US" dirty="0">
                <a:solidFill>
                  <a:srgbClr val="FFFFFF"/>
                </a:solidFill>
              </a:rPr>
              <a:t>Our District – The RMD </a:t>
            </a:r>
          </a:p>
        </p:txBody>
      </p:sp>
      <p:graphicFrame>
        <p:nvGraphicFramePr>
          <p:cNvPr id="5" name="Content Placeholder 2">
            <a:extLst>
              <a:ext uri="{FF2B5EF4-FFF2-40B4-BE49-F238E27FC236}">
                <a16:creationId xmlns:a16="http://schemas.microsoft.com/office/drawing/2014/main" id="{8C1743EC-BB41-56AE-9A32-8B1BCF377002}"/>
              </a:ext>
            </a:extLst>
          </p:cNvPr>
          <p:cNvGraphicFramePr>
            <a:graphicFrameLocks noGrp="1"/>
          </p:cNvGraphicFramePr>
          <p:nvPr>
            <p:ph idx="1"/>
            <p:extLst>
              <p:ext uri="{D42A27DB-BD31-4B8C-83A1-F6EECF244321}">
                <p14:modId xmlns:p14="http://schemas.microsoft.com/office/powerpoint/2010/main" val="17938531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707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C2255-5E2E-8C1D-0145-E4EE0642A352}"/>
              </a:ext>
            </a:extLst>
          </p:cNvPr>
          <p:cNvSpPr>
            <a:spLocks noGrp="1"/>
          </p:cNvSpPr>
          <p:nvPr>
            <p:ph type="title"/>
          </p:nvPr>
        </p:nvSpPr>
        <p:spPr>
          <a:xfrm>
            <a:off x="815651" y="375206"/>
            <a:ext cx="1775380" cy="1188720"/>
          </a:xfrm>
        </p:spPr>
        <p:txBody>
          <a:bodyPr>
            <a:normAutofit/>
          </a:bodyPr>
          <a:lstStyle/>
          <a:p>
            <a:r>
              <a:rPr lang="en-US" sz="4800" b="1" dirty="0"/>
              <a:t>YLM</a:t>
            </a:r>
          </a:p>
        </p:txBody>
      </p:sp>
      <p:sp>
        <p:nvSpPr>
          <p:cNvPr id="4" name="Rectangle 3">
            <a:extLst>
              <a:ext uri="{FF2B5EF4-FFF2-40B4-BE49-F238E27FC236}">
                <a16:creationId xmlns:a16="http://schemas.microsoft.com/office/drawing/2014/main" id="{75682560-4553-4EAE-176A-140FB4A566B3}"/>
              </a:ext>
            </a:extLst>
          </p:cNvPr>
          <p:cNvSpPr/>
          <p:nvPr/>
        </p:nvSpPr>
        <p:spPr>
          <a:xfrm>
            <a:off x="3173364" y="1825625"/>
            <a:ext cx="3801140"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lvl="0">
              <a:lnSpc>
                <a:spcPct val="115000"/>
              </a:lnSpc>
              <a:spcAft>
                <a:spcPts val="200"/>
              </a:spcAft>
            </a:pPr>
            <a:endParaRPr lang="en-US" sz="1600" b="1" u="heavy" kern="100" dirty="0">
              <a:solidFill>
                <a:schemeClr val="bg1"/>
              </a:solidFill>
              <a:effectLst/>
              <a:latin typeface="Dreaming Outloud Pro" panose="03050502040302030504" pitchFamily="66" charset="77"/>
              <a:ea typeface="Aptos" panose="020B0004020202020204" pitchFamily="34" charset="0"/>
              <a:cs typeface="Times New Roman" panose="02020603050405020304" pitchFamily="18" charset="0"/>
            </a:endParaRPr>
          </a:p>
          <a:p>
            <a:pPr marR="0" lvl="0">
              <a:lnSpc>
                <a:spcPct val="115000"/>
              </a:lnSpc>
              <a:spcAft>
                <a:spcPts val="200"/>
              </a:spcAft>
            </a:pPr>
            <a:r>
              <a:rPr lang="en-US" sz="2800" b="1" kern="100" dirty="0">
                <a:solidFill>
                  <a:schemeClr val="bg1"/>
                </a:solidFill>
                <a:effectLst/>
                <a:latin typeface="Dreaming Outloud Pro" panose="03050502040302030504" pitchFamily="66" charset="77"/>
                <a:ea typeface="Aptos" panose="020B0004020202020204" pitchFamily="34" charset="0"/>
                <a:cs typeface="Times New Roman" panose="02020603050405020304" pitchFamily="18" charset="0"/>
              </a:rPr>
              <a:t>What is YLM?</a:t>
            </a:r>
            <a:endParaRPr lang="en-US"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Bef>
                <a:spcPts val="1200"/>
              </a:spcBef>
              <a:spcAft>
                <a:spcPts val="1200"/>
              </a:spcAft>
            </a:pPr>
            <a:r>
              <a:rPr lang="en-US" sz="16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Ysleta Lutheran Mission Human Care (YLM) is a faith-based, 501c(3), non-profit organization that provides relief and human care services while planting and nurturing missions on the U.S./Mexico border (El Paso/Juarez region).  YLM provides aid and ministry services that benefit the lives of thousands of people every year.   YLM is also a Recognized Service Organization (RSO) of the LCMS.</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A473E84-E2EC-6966-E6F5-C3CF35B6E013}"/>
              </a:ext>
            </a:extLst>
          </p:cNvPr>
          <p:cNvSpPr/>
          <p:nvPr/>
        </p:nvSpPr>
        <p:spPr>
          <a:xfrm>
            <a:off x="516925" y="1825625"/>
            <a:ext cx="2372833"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lvl="0">
              <a:lnSpc>
                <a:spcPct val="115000"/>
              </a:lnSpc>
              <a:spcAft>
                <a:spcPts val="800"/>
              </a:spcAft>
            </a:pPr>
            <a:r>
              <a:rPr lang="en-US" sz="2800" b="1" kern="100" dirty="0">
                <a:solidFill>
                  <a:schemeClr val="bg1"/>
                </a:solidFill>
                <a:effectLst/>
                <a:latin typeface="Dreaming Outloud Pro" panose="03050502040302030504" pitchFamily="66" charset="77"/>
                <a:ea typeface="Aptos" panose="020B0004020202020204" pitchFamily="34" charset="0"/>
                <a:cs typeface="Times New Roman" panose="02020603050405020304" pitchFamily="18" charset="0"/>
              </a:rPr>
              <a:t>YLM’s Mission </a:t>
            </a:r>
            <a:endParaRPr lang="en-US"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228600" marR="0">
              <a:lnSpc>
                <a:spcPct val="115000"/>
              </a:lnSpc>
              <a:spcBef>
                <a:spcPts val="1200"/>
              </a:spcBef>
              <a:spcAft>
                <a:spcPts val="1200"/>
              </a:spcAft>
            </a:pPr>
            <a:r>
              <a:rPr lang="en-US" sz="2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“Changing lives every day through simple acts of kindness”</a:t>
            </a:r>
            <a:endParaRPr lang="en-US"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D057C90C-2645-3701-FE11-CAC133AD483D}"/>
              </a:ext>
            </a:extLst>
          </p:cNvPr>
          <p:cNvSpPr/>
          <p:nvPr/>
        </p:nvSpPr>
        <p:spPr>
          <a:xfrm>
            <a:off x="7258111" y="1825625"/>
            <a:ext cx="4416964" cy="4351338"/>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nSpc>
                <a:spcPct val="115000"/>
              </a:lnSpc>
              <a:buNone/>
            </a:pPr>
            <a:r>
              <a:rPr lang="en-US" sz="2800" b="1" kern="100" dirty="0">
                <a:solidFill>
                  <a:schemeClr val="bg1"/>
                </a:solidFill>
                <a:effectLst/>
                <a:latin typeface="Dreaming Outloud Pro" panose="03050502040302030504" pitchFamily="66" charset="77"/>
                <a:ea typeface="Aptos" panose="020B0004020202020204" pitchFamily="34" charset="0"/>
                <a:cs typeface="Times New Roman" panose="02020603050405020304" pitchFamily="18" charset="0"/>
              </a:rPr>
              <a:t>    YLM’s Vision</a:t>
            </a:r>
          </a:p>
          <a:p>
            <a:pPr marL="0" marR="0" lvl="0" indent="0">
              <a:lnSpc>
                <a:spcPct val="115000"/>
              </a:lnSpc>
              <a:buNone/>
            </a:pPr>
            <a:endParaRPr lang="en-US" sz="9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57200" marR="0">
              <a:lnSpc>
                <a:spcPct val="115000"/>
              </a:lnSpc>
            </a:pP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We labor to see on </a:t>
            </a: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both sides of the U.S./Mexico border</a:t>
            </a: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US"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57200" marR="0">
              <a:lnSpc>
                <a:spcPct val="115000"/>
              </a:lnSpc>
            </a:pP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God’s people working </a:t>
            </a: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together</a:t>
            </a: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b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providing </a:t>
            </a: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relief to the suffering</a:t>
            </a: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b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encouraging and equipping missions</a:t>
            </a: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b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instilling health and opportunity,</a:t>
            </a:r>
            <a:b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and </a:t>
            </a: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reaching the spiritually lost with</a:t>
            </a:r>
            <a:b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lang="en-US" sz="1800" b="1" u="sng"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the Good News of Jesus Christ</a:t>
            </a:r>
            <a:r>
              <a:rPr lang="en-US" sz="1800"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US"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93220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41 years of Mission"/>
          <p:cNvSpPr txBox="1">
            <a:spLocks noGrp="1"/>
          </p:cNvSpPr>
          <p:nvPr>
            <p:ph type="title"/>
          </p:nvPr>
        </p:nvSpPr>
        <p:spPr>
          <a:xfrm>
            <a:off x="791825" y="521127"/>
            <a:ext cx="5249018" cy="1180027"/>
          </a:xfrm>
          <a:prstGeom prst="rect">
            <a:avLst/>
          </a:prstGeom>
        </p:spPr>
        <p:txBody>
          <a:bodyPr>
            <a:noAutofit/>
          </a:bodyPr>
          <a:lstStyle>
            <a:lvl1pPr defTabSz="767715">
              <a:defRPr sz="9021" b="1" spc="-180"/>
            </a:lvl1pPr>
          </a:lstStyle>
          <a:p>
            <a:r>
              <a:rPr lang="en-US" sz="4800" dirty="0"/>
              <a:t>44</a:t>
            </a:r>
            <a:r>
              <a:rPr sz="4800" dirty="0"/>
              <a:t> years of Mission</a:t>
            </a:r>
          </a:p>
        </p:txBody>
      </p:sp>
      <p:pic>
        <p:nvPicPr>
          <p:cNvPr id="135" name="Image" descr="Image"/>
          <p:cNvPicPr>
            <a:picLocks noChangeAspect="1"/>
          </p:cNvPicPr>
          <p:nvPr/>
        </p:nvPicPr>
        <p:blipFill>
          <a:blip r:embed="rId2"/>
          <a:stretch>
            <a:fillRect/>
          </a:stretch>
        </p:blipFill>
        <p:spPr>
          <a:xfrm>
            <a:off x="6867771" y="320034"/>
            <a:ext cx="4540984" cy="6383810"/>
          </a:xfrm>
          <a:prstGeom prst="rect">
            <a:avLst/>
          </a:prstGeom>
          <a:ln w="12700">
            <a:miter lim="400000"/>
          </a:ln>
        </p:spPr>
      </p:pic>
      <p:pic>
        <p:nvPicPr>
          <p:cNvPr id="136" name="Image" descr="Image"/>
          <p:cNvPicPr>
            <a:picLocks noChangeAspect="1"/>
          </p:cNvPicPr>
          <p:nvPr/>
        </p:nvPicPr>
        <p:blipFill>
          <a:blip r:embed="rId3"/>
          <a:stretch>
            <a:fillRect/>
          </a:stretch>
        </p:blipFill>
        <p:spPr>
          <a:xfrm>
            <a:off x="695908" y="2029700"/>
            <a:ext cx="5344934" cy="3717159"/>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E359-2EC1-7F70-153E-D8DA82528AB3}"/>
              </a:ext>
            </a:extLst>
          </p:cNvPr>
          <p:cNvSpPr>
            <a:spLocks noGrp="1"/>
          </p:cNvSpPr>
          <p:nvPr>
            <p:ph type="title"/>
          </p:nvPr>
        </p:nvSpPr>
        <p:spPr>
          <a:xfrm>
            <a:off x="925030" y="385205"/>
            <a:ext cx="3505153" cy="1579046"/>
          </a:xfrm>
        </p:spPr>
        <p:txBody>
          <a:bodyPr>
            <a:normAutofit/>
          </a:bodyPr>
          <a:lstStyle/>
          <a:p>
            <a:r>
              <a:rPr lang="en-US" sz="4800" b="1" dirty="0"/>
              <a:t>Our region</a:t>
            </a:r>
            <a:endParaRPr lang="en-US" sz="6000" b="1" dirty="0"/>
          </a:p>
        </p:txBody>
      </p:sp>
      <p:sp>
        <p:nvSpPr>
          <p:cNvPr id="5" name="Content Placeholder 4">
            <a:extLst>
              <a:ext uri="{FF2B5EF4-FFF2-40B4-BE49-F238E27FC236}">
                <a16:creationId xmlns:a16="http://schemas.microsoft.com/office/drawing/2014/main" id="{5A6A8F64-4005-20DF-5D1A-2D8FA0E53141}"/>
              </a:ext>
            </a:extLst>
          </p:cNvPr>
          <p:cNvSpPr>
            <a:spLocks noGrp="1"/>
          </p:cNvSpPr>
          <p:nvPr>
            <p:ph idx="1"/>
          </p:nvPr>
        </p:nvSpPr>
        <p:spPr>
          <a:xfrm>
            <a:off x="4912290" y="223119"/>
            <a:ext cx="3242931" cy="2942560"/>
          </a:xfrm>
          <a:prstGeom prst="ellipse">
            <a:avLst/>
          </a:prstGeom>
          <a:solidFill>
            <a:schemeClr val="accent2">
              <a:lumMod val="75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r>
              <a:rPr lang="en-US" sz="1600" b="1" dirty="0"/>
              <a:t>Predominantly Roman Catholic community</a:t>
            </a:r>
            <a:endParaRPr lang="en-US" sz="1600" dirty="0"/>
          </a:p>
          <a:p>
            <a:pPr>
              <a:buFont typeface="Arial" panose="020B0604020202020204" pitchFamily="34" charset="0"/>
              <a:buChar char="•"/>
            </a:pPr>
            <a:r>
              <a:rPr lang="en-US" sz="1600" b="1" dirty="0"/>
              <a:t>Significant growth of Pentecostalism over the past four decades.</a:t>
            </a:r>
          </a:p>
          <a:p>
            <a:pPr marL="0" marR="0" indent="0">
              <a:lnSpc>
                <a:spcPct val="110000"/>
              </a:lnSpc>
              <a:spcAft>
                <a:spcPts val="800"/>
              </a:spcAft>
              <a:buNone/>
            </a:pPr>
            <a:endParaRPr lang="en-US" sz="1700" dirty="0"/>
          </a:p>
        </p:txBody>
      </p:sp>
      <p:sp>
        <p:nvSpPr>
          <p:cNvPr id="4" name="Oval 3">
            <a:extLst>
              <a:ext uri="{FF2B5EF4-FFF2-40B4-BE49-F238E27FC236}">
                <a16:creationId xmlns:a16="http://schemas.microsoft.com/office/drawing/2014/main" id="{CC94169A-1E09-1367-D72D-35787A1B8669}"/>
              </a:ext>
            </a:extLst>
          </p:cNvPr>
          <p:cNvSpPr/>
          <p:nvPr/>
        </p:nvSpPr>
        <p:spPr>
          <a:xfrm>
            <a:off x="784008" y="2200939"/>
            <a:ext cx="3417266" cy="3240103"/>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marR="0" indent="-285750">
              <a:buFont typeface="Arial" panose="020B0604020202020204" pitchFamily="34" charset="0"/>
              <a:buChar char="•"/>
            </a:pPr>
            <a:r>
              <a:rPr lang="en-US" sz="1600" b="1" kern="0" dirty="0">
                <a:effectLst/>
                <a:ea typeface="Times New Roman" panose="02020603050405020304" pitchFamily="18" charset="0"/>
                <a:cs typeface="Times New Roman" panose="02020603050405020304" pitchFamily="18" charset="0"/>
              </a:rPr>
              <a:t>A need for Hispanic Ministry in a city of 83% Hispanics</a:t>
            </a:r>
          </a:p>
          <a:p>
            <a:pPr marL="285750" marR="0" indent="-285750">
              <a:buFont typeface="Arial" panose="020B0604020202020204" pitchFamily="34" charset="0"/>
              <a:buChar char="•"/>
            </a:pPr>
            <a:r>
              <a:rPr lang="en-US" sz="1600" b="1" kern="0" dirty="0">
                <a:ea typeface="Aptos" panose="020B0004020202020204" pitchFamily="34" charset="0"/>
                <a:cs typeface="Times New Roman" panose="02020603050405020304" pitchFamily="18" charset="0"/>
              </a:rPr>
              <a:t>EPTX Population 681k</a:t>
            </a:r>
          </a:p>
          <a:p>
            <a:pPr marL="285750" marR="0" indent="-285750">
              <a:buFont typeface="Arial" panose="020B0604020202020204" pitchFamily="34" charset="0"/>
              <a:buChar char="•"/>
            </a:pPr>
            <a:r>
              <a:rPr lang="en-US" sz="1600" b="1" kern="0" dirty="0">
                <a:effectLst/>
                <a:ea typeface="Aptos" panose="020B0004020202020204" pitchFamily="34" charset="0"/>
                <a:cs typeface="Times New Roman" panose="02020603050405020304" pitchFamily="18" charset="0"/>
              </a:rPr>
              <a:t>CD Juarez Population 1.8M</a:t>
            </a:r>
          </a:p>
          <a:p>
            <a:pPr marL="285750" marR="0" indent="-285750">
              <a:buFont typeface="Arial" panose="020B0604020202020204" pitchFamily="34" charset="0"/>
              <a:buChar char="•"/>
            </a:pPr>
            <a:r>
              <a:rPr lang="en-US" sz="1600" b="1" kern="0" dirty="0">
                <a:ea typeface="Aptos" panose="020B0004020202020204" pitchFamily="34" charset="0"/>
                <a:cs typeface="Times New Roman" panose="02020603050405020304" pitchFamily="18" charset="0"/>
              </a:rPr>
              <a:t>Bi-national </a:t>
            </a:r>
            <a:r>
              <a:rPr lang="en-US" sz="1600" b="1" kern="0" dirty="0" err="1">
                <a:ea typeface="Aptos" panose="020B0004020202020204" pitchFamily="34" charset="0"/>
                <a:cs typeface="Times New Roman" panose="02020603050405020304" pitchFamily="18" charset="0"/>
              </a:rPr>
              <a:t>MetroPlex</a:t>
            </a:r>
            <a:endParaRPr lang="en-US" sz="1400" kern="100" dirty="0">
              <a:effectLst/>
              <a:ea typeface="Aptos" panose="020B0004020202020204" pitchFamily="34" charset="0"/>
              <a:cs typeface="Times New Roman" panose="02020603050405020304" pitchFamily="18" charset="0"/>
            </a:endParaRPr>
          </a:p>
        </p:txBody>
      </p:sp>
      <p:sp>
        <p:nvSpPr>
          <p:cNvPr id="7" name="Oval 6">
            <a:extLst>
              <a:ext uri="{FF2B5EF4-FFF2-40B4-BE49-F238E27FC236}">
                <a16:creationId xmlns:a16="http://schemas.microsoft.com/office/drawing/2014/main" id="{CEEFF098-B678-E71C-CFEB-5BA956B445FE}"/>
              </a:ext>
            </a:extLst>
          </p:cNvPr>
          <p:cNvSpPr/>
          <p:nvPr/>
        </p:nvSpPr>
        <p:spPr>
          <a:xfrm>
            <a:off x="7279711" y="2115878"/>
            <a:ext cx="4674063" cy="4455153"/>
          </a:xfrm>
          <a:prstGeom prst="ellipse">
            <a:avLst/>
          </a:prstGeom>
          <a:solidFill>
            <a:schemeClr val="accent4"/>
          </a:solidFill>
          <a:ln w="76200">
            <a:noFill/>
            <a:prstDash val="dash"/>
            <a:extLst>
              <a:ext uri="{C807C97D-BFC1-408E-A445-0C87EB9F89A2}">
                <ask:lineSketchStyleProps xmlns:ask="http://schemas.microsoft.com/office/drawing/2018/sketchyshapes" sd="1219033472">
                  <a:custGeom>
                    <a:avLst/>
                    <a:gdLst>
                      <a:gd name="connsiteX0" fmla="*/ 0 w 4880344"/>
                      <a:gd name="connsiteY0" fmla="*/ 2227577 h 4455153"/>
                      <a:gd name="connsiteX1" fmla="*/ 2440172 w 4880344"/>
                      <a:gd name="connsiteY1" fmla="*/ 0 h 4455153"/>
                      <a:gd name="connsiteX2" fmla="*/ 4880344 w 4880344"/>
                      <a:gd name="connsiteY2" fmla="*/ 2227577 h 4455153"/>
                      <a:gd name="connsiteX3" fmla="*/ 2440172 w 4880344"/>
                      <a:gd name="connsiteY3" fmla="*/ 4455154 h 4455153"/>
                      <a:gd name="connsiteX4" fmla="*/ 0 w 4880344"/>
                      <a:gd name="connsiteY4" fmla="*/ 2227577 h 445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0344" h="4455153" fill="none" extrusionOk="0">
                        <a:moveTo>
                          <a:pt x="0" y="2227577"/>
                        </a:moveTo>
                        <a:cubicBezTo>
                          <a:pt x="56833" y="1004062"/>
                          <a:pt x="1163848" y="-146830"/>
                          <a:pt x="2440172" y="0"/>
                        </a:cubicBezTo>
                        <a:cubicBezTo>
                          <a:pt x="3756042" y="-4870"/>
                          <a:pt x="4868005" y="1008937"/>
                          <a:pt x="4880344" y="2227577"/>
                        </a:cubicBezTo>
                        <a:cubicBezTo>
                          <a:pt x="4878156" y="3436970"/>
                          <a:pt x="3774426" y="4473799"/>
                          <a:pt x="2440172" y="4455154"/>
                        </a:cubicBezTo>
                        <a:cubicBezTo>
                          <a:pt x="1244777" y="4540404"/>
                          <a:pt x="195815" y="3504915"/>
                          <a:pt x="0" y="2227577"/>
                        </a:cubicBezTo>
                        <a:close/>
                      </a:path>
                      <a:path w="4880344" h="4455153" stroke="0" extrusionOk="0">
                        <a:moveTo>
                          <a:pt x="0" y="2227577"/>
                        </a:moveTo>
                        <a:cubicBezTo>
                          <a:pt x="-197236" y="875661"/>
                          <a:pt x="849574" y="91175"/>
                          <a:pt x="2440172" y="0"/>
                        </a:cubicBezTo>
                        <a:cubicBezTo>
                          <a:pt x="3908349" y="25370"/>
                          <a:pt x="4814085" y="999427"/>
                          <a:pt x="4880344" y="2227577"/>
                        </a:cubicBezTo>
                        <a:cubicBezTo>
                          <a:pt x="4840812" y="3496439"/>
                          <a:pt x="3758094" y="4619581"/>
                          <a:pt x="2440172" y="4455154"/>
                        </a:cubicBezTo>
                        <a:cubicBezTo>
                          <a:pt x="1017624" y="4414187"/>
                          <a:pt x="185878" y="3546648"/>
                          <a:pt x="0" y="2227577"/>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dirty="0"/>
              <a:t>Crime and Violence</a:t>
            </a:r>
          </a:p>
          <a:p>
            <a:pPr algn="ctr">
              <a:buFont typeface="Arial" panose="020B0604020202020204" pitchFamily="34" charset="0"/>
              <a:buChar char="•"/>
            </a:pPr>
            <a:r>
              <a:rPr lang="en-US" dirty="0"/>
              <a:t>Drug cartel conflicts</a:t>
            </a:r>
          </a:p>
          <a:p>
            <a:pPr algn="ctr">
              <a:buFont typeface="Arial" panose="020B0604020202020204" pitchFamily="34" charset="0"/>
              <a:buChar char="•"/>
            </a:pPr>
            <a:r>
              <a:rPr lang="en-US"/>
              <a:t>Human Trafficking</a:t>
            </a:r>
          </a:p>
          <a:p>
            <a:pPr algn="ctr">
              <a:buFont typeface="Arial" panose="020B0604020202020204" pitchFamily="34" charset="0"/>
              <a:buChar char="•"/>
            </a:pPr>
            <a:r>
              <a:rPr lang="en-US" dirty="0"/>
              <a:t>Femicides and violence against women</a:t>
            </a:r>
          </a:p>
          <a:p>
            <a:pPr algn="ctr">
              <a:buFont typeface="Arial" panose="020B0604020202020204" pitchFamily="34" charset="0"/>
              <a:buChar char="•"/>
            </a:pPr>
            <a:r>
              <a:rPr lang="en-US" dirty="0"/>
              <a:t>Adaptation of criminal groups</a:t>
            </a:r>
          </a:p>
          <a:p>
            <a:pPr algn="ctr"/>
            <a:r>
              <a:rPr lang="en-US" b="1" u="sng" dirty="0"/>
              <a:t>Migrant and Humanitarian Crisis</a:t>
            </a:r>
          </a:p>
          <a:p>
            <a:pPr algn="ctr">
              <a:buFont typeface="Arial" panose="020B0604020202020204" pitchFamily="34" charset="0"/>
              <a:buChar char="•"/>
            </a:pPr>
            <a:r>
              <a:rPr lang="en-US" dirty="0"/>
              <a:t>Arrival of migrants</a:t>
            </a:r>
          </a:p>
          <a:p>
            <a:pPr algn="ctr">
              <a:buFont typeface="Arial" panose="020B0604020202020204" pitchFamily="34" charset="0"/>
              <a:buChar char="•"/>
            </a:pPr>
            <a:r>
              <a:rPr lang="en-US" dirty="0"/>
              <a:t>Overwhelmed infrastructure</a:t>
            </a:r>
          </a:p>
          <a:p>
            <a:pPr algn="ctr">
              <a:buFont typeface="Arial" panose="020B0604020202020204" pitchFamily="34" charset="0"/>
              <a:buChar char="•"/>
            </a:pPr>
            <a:r>
              <a:rPr lang="en-US" dirty="0"/>
              <a:t>Exploitation and danger</a:t>
            </a:r>
          </a:p>
          <a:p>
            <a:pPr algn="ctr">
              <a:buFont typeface="Arial" panose="020B0604020202020204" pitchFamily="34" charset="0"/>
              <a:buChar char="•"/>
            </a:pPr>
            <a:r>
              <a:rPr lang="en-US" dirty="0"/>
              <a:t>U.S. policy impacts</a:t>
            </a:r>
            <a:endParaRPr lang="en-US" sz="1200" dirty="0"/>
          </a:p>
        </p:txBody>
      </p:sp>
      <p:sp>
        <p:nvSpPr>
          <p:cNvPr id="6" name="Content Placeholder 4">
            <a:extLst>
              <a:ext uri="{FF2B5EF4-FFF2-40B4-BE49-F238E27FC236}">
                <a16:creationId xmlns:a16="http://schemas.microsoft.com/office/drawing/2014/main" id="{0EF4043E-36BA-5451-ABC0-69974DF1BDCE}"/>
              </a:ext>
            </a:extLst>
          </p:cNvPr>
          <p:cNvSpPr txBox="1">
            <a:spLocks/>
          </p:cNvSpPr>
          <p:nvPr/>
        </p:nvSpPr>
        <p:spPr>
          <a:xfrm>
            <a:off x="3902149" y="2966484"/>
            <a:ext cx="3505153" cy="3500769"/>
          </a:xfrm>
          <a:prstGeom prst="ellipse">
            <a:avLst/>
          </a:prstGeom>
          <a:solidFill>
            <a:schemeClr val="accent3">
              <a:lumMod val="75000"/>
            </a:schemeClr>
          </a:solidFill>
          <a:ln w="12700" cap="flat" cmpd="sng" algn="ctr">
            <a:solidFill>
              <a:schemeClr val="accent2">
                <a:lumMod val="75000"/>
              </a:scheme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fontScale="475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lt1"/>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9pPr>
          </a:lstStyle>
          <a:p>
            <a:r>
              <a:rPr lang="en-US" sz="3400" b="1" dirty="0"/>
              <a:t>5 LCMS congregations in EPTX</a:t>
            </a:r>
          </a:p>
          <a:p>
            <a:r>
              <a:rPr lang="en-US" sz="3400" b="1" dirty="0"/>
              <a:t>Only one Bilingual Service</a:t>
            </a:r>
          </a:p>
          <a:p>
            <a:r>
              <a:rPr lang="en-US" sz="3400" b="1" dirty="0"/>
              <a:t>4 congregations, one pastor, and  mission in Cd. Juarez</a:t>
            </a:r>
          </a:p>
          <a:p>
            <a:r>
              <a:rPr lang="en-US" sz="3400" b="1" dirty="0"/>
              <a:t>2 Congregations, One Mission and one Pastor  in Chihuahua. </a:t>
            </a:r>
          </a:p>
          <a:p>
            <a:pPr marL="0" indent="0">
              <a:lnSpc>
                <a:spcPct val="110000"/>
              </a:lnSpc>
              <a:spcAft>
                <a:spcPts val="800"/>
              </a:spcAft>
              <a:buFont typeface="Arial" panose="020B0604020202020204" pitchFamily="34" charset="0"/>
              <a:buNone/>
            </a:pPr>
            <a:endParaRPr lang="en-US" sz="1700" dirty="0"/>
          </a:p>
        </p:txBody>
      </p:sp>
    </p:spTree>
    <p:extLst>
      <p:ext uri="{BB962C8B-B14F-4D97-AF65-F5344CB8AC3E}">
        <p14:creationId xmlns:p14="http://schemas.microsoft.com/office/powerpoint/2010/main" val="1731219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CURRENT AREAS OF WORK"/>
          <p:cNvSpPr txBox="1">
            <a:spLocks noGrp="1"/>
          </p:cNvSpPr>
          <p:nvPr>
            <p:ph type="title"/>
          </p:nvPr>
        </p:nvSpPr>
        <p:spPr>
          <a:xfrm>
            <a:off x="838200" y="365125"/>
            <a:ext cx="10515600" cy="1325563"/>
          </a:xfrm>
        </p:spPr>
        <p:txBody>
          <a:bodyPr anchor="ctr">
            <a:normAutofit/>
          </a:bodyPr>
          <a:lstStyle/>
          <a:p>
            <a:pPr defTabSz="400368">
              <a:defRPr sz="8730" spc="-174"/>
            </a:pPr>
            <a:r>
              <a:rPr lang="en-US" sz="4800" b="1"/>
              <a:t>Where? Who?</a:t>
            </a:r>
            <a:endParaRPr lang="en-US" sz="4800" b="1" spc="-12"/>
          </a:p>
        </p:txBody>
      </p:sp>
      <p:pic>
        <p:nvPicPr>
          <p:cNvPr id="11" name="Content Placeholder 10" descr="A map of the state of mexico&#10;&#10;AI-generated content may be incorrect.">
            <a:extLst>
              <a:ext uri="{FF2B5EF4-FFF2-40B4-BE49-F238E27FC236}">
                <a16:creationId xmlns:a16="http://schemas.microsoft.com/office/drawing/2014/main" id="{36CAFCA7-7C6F-30C4-7B22-08A8F1DE1843}"/>
              </a:ext>
            </a:extLst>
          </p:cNvPr>
          <p:cNvPicPr>
            <a:picLocks noGrp="1" noChangeAspect="1"/>
          </p:cNvPicPr>
          <p:nvPr>
            <p:ph sz="half" idx="2"/>
          </p:nvPr>
        </p:nvPicPr>
        <p:blipFill>
          <a:blip r:embed="rId2"/>
          <a:stretch>
            <a:fillRect/>
          </a:stretch>
        </p:blipFill>
        <p:spPr>
          <a:xfrm>
            <a:off x="6096000" y="1322217"/>
            <a:ext cx="5954887" cy="4213565"/>
          </a:xfrm>
        </p:spPr>
      </p:pic>
      <p:sp>
        <p:nvSpPr>
          <p:cNvPr id="13" name="Content Placeholder 12">
            <a:extLst>
              <a:ext uri="{FF2B5EF4-FFF2-40B4-BE49-F238E27FC236}">
                <a16:creationId xmlns:a16="http://schemas.microsoft.com/office/drawing/2014/main" id="{9E9D0DF1-296E-F8D8-FD39-11A932F293B0}"/>
              </a:ext>
            </a:extLst>
          </p:cNvPr>
          <p:cNvSpPr>
            <a:spLocks noGrp="1"/>
          </p:cNvSpPr>
          <p:nvPr>
            <p:ph sz="half" idx="1"/>
          </p:nvPr>
        </p:nvSpPr>
        <p:spPr>
          <a:xfrm>
            <a:off x="587829" y="1485900"/>
            <a:ext cx="5508171" cy="5006973"/>
          </a:xfrm>
        </p:spPr>
        <p:txBody>
          <a:bodyPr vert="horz" lIns="91440" tIns="45720" rIns="91440" bIns="45720" rtlCol="0" anchor="t">
            <a:normAutofit fontScale="62500" lnSpcReduction="20000"/>
          </a:bodyPr>
          <a:lstStyle/>
          <a:p>
            <a:pPr>
              <a:lnSpc>
                <a:spcPct val="170000"/>
              </a:lnSpc>
            </a:pPr>
            <a:r>
              <a:rPr lang="en-US" sz="3400" dirty="0"/>
              <a:t>Ysleta Lutheran Mission Human Care (YLM) faithfully supports pastors, deaconesses, and other church leaders by helping establish missions and plant congregations throughout the Ciudad Juárez and Chihuahua region. </a:t>
            </a:r>
          </a:p>
          <a:p>
            <a:pPr>
              <a:lnSpc>
                <a:spcPct val="170000"/>
              </a:lnSpc>
            </a:pPr>
            <a:r>
              <a:rPr lang="en-US" sz="3400" dirty="0"/>
              <a:t>YLM supports the work of </a:t>
            </a:r>
            <a:r>
              <a:rPr lang="en-US" sz="3400" b="1" dirty="0"/>
              <a:t>5 congregations, 2 missions, 4 pastors, 3 deaconesses, and </a:t>
            </a:r>
            <a:r>
              <a:rPr lang="en-US" sz="3400" b="1"/>
              <a:t>2 seminary students</a:t>
            </a:r>
            <a:endParaRPr lang="en-US" sz="3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6DF9B-CDE5-C7EA-1352-540089E90D50}"/>
              </a:ext>
            </a:extLst>
          </p:cNvPr>
          <p:cNvSpPr>
            <a:spLocks noGrp="1"/>
          </p:cNvSpPr>
          <p:nvPr>
            <p:ph idx="1"/>
          </p:nvPr>
        </p:nvSpPr>
        <p:spPr>
          <a:xfrm>
            <a:off x="5962650" y="3777041"/>
            <a:ext cx="5254184" cy="2901519"/>
          </a:xfrm>
        </p:spPr>
        <p:txBody>
          <a:bodyPr>
            <a:normAutofit/>
          </a:bodyPr>
          <a:lstStyle/>
          <a:p>
            <a:pPr marL="0" indent="0">
              <a:buNone/>
            </a:pPr>
            <a:r>
              <a:rPr lang="en-US" sz="4800" b="1" dirty="0">
                <a:solidFill>
                  <a:schemeClr val="accent5">
                    <a:lumMod val="75000"/>
                  </a:schemeClr>
                </a:solidFill>
                <a:latin typeface="Baloo Bhaijaan" panose="03080902040302020200" pitchFamily="66" charset="-78"/>
                <a:cs typeface="Baloo Bhaijaan" panose="03080902040302020200" pitchFamily="66" charset="-78"/>
              </a:rPr>
              <a:t>M</a:t>
            </a:r>
            <a:r>
              <a:rPr lang="en-US" sz="3600" b="1" dirty="0">
                <a:solidFill>
                  <a:schemeClr val="accent5">
                    <a:lumMod val="75000"/>
                  </a:schemeClr>
                </a:solidFill>
                <a:latin typeface="Baloo Bhaijaan" panose="03080902040302020200" pitchFamily="66" charset="-78"/>
                <a:cs typeface="Baloo Bhaijaan" panose="03080902040302020200" pitchFamily="66" charset="-78"/>
              </a:rPr>
              <a:t>issions</a:t>
            </a:r>
            <a:endParaRPr lang="en-US" sz="3600" dirty="0">
              <a:solidFill>
                <a:schemeClr val="accent5">
                  <a:lumMod val="75000"/>
                </a:schemeClr>
              </a:solidFill>
              <a:latin typeface="Baloo Bhaijaan" panose="03080902040302020200" pitchFamily="66" charset="-78"/>
              <a:cs typeface="Baloo Bhaijaan" panose="03080902040302020200" pitchFamily="66" charset="-78"/>
            </a:endParaRPr>
          </a:p>
          <a:p>
            <a:pPr>
              <a:lnSpc>
                <a:spcPct val="150000"/>
              </a:lnSpc>
              <a:spcBef>
                <a:spcPts val="400"/>
              </a:spcBef>
            </a:pPr>
            <a:r>
              <a:rPr lang="en-US" sz="1600" dirty="0">
                <a:solidFill>
                  <a:schemeClr val="tx1"/>
                </a:solidFill>
                <a:latin typeface="+mj-lt"/>
              </a:rPr>
              <a:t>Partnering with missions and churches to share the Gospel and serve communities</a:t>
            </a:r>
          </a:p>
          <a:p>
            <a:pPr>
              <a:lnSpc>
                <a:spcPct val="150000"/>
              </a:lnSpc>
              <a:spcBef>
                <a:spcPts val="400"/>
              </a:spcBef>
            </a:pPr>
            <a:r>
              <a:rPr lang="en-US" sz="1600" dirty="0">
                <a:solidFill>
                  <a:schemeClr val="tx1"/>
                </a:solidFill>
                <a:latin typeface="+mj-lt"/>
              </a:rPr>
              <a:t>Equipping and sustaining missions, congregations, and church leaders</a:t>
            </a:r>
          </a:p>
          <a:p>
            <a:pPr>
              <a:lnSpc>
                <a:spcPct val="150000"/>
              </a:lnSpc>
              <a:spcBef>
                <a:spcPts val="400"/>
              </a:spcBef>
            </a:pPr>
            <a:r>
              <a:rPr lang="en-US" sz="1600" dirty="0">
                <a:solidFill>
                  <a:schemeClr val="tx1"/>
                </a:solidFill>
                <a:latin typeface="+mj-lt"/>
              </a:rPr>
              <a:t>Supporting theological education</a:t>
            </a:r>
          </a:p>
          <a:p>
            <a:endParaRPr lang="en-US" dirty="0"/>
          </a:p>
        </p:txBody>
      </p:sp>
      <p:sp>
        <p:nvSpPr>
          <p:cNvPr id="7" name="TextBox 6">
            <a:extLst>
              <a:ext uri="{FF2B5EF4-FFF2-40B4-BE49-F238E27FC236}">
                <a16:creationId xmlns:a16="http://schemas.microsoft.com/office/drawing/2014/main" id="{B733FB23-9FC3-FDDC-1FF0-507DEDE0A906}"/>
              </a:ext>
            </a:extLst>
          </p:cNvPr>
          <p:cNvSpPr txBox="1"/>
          <p:nvPr/>
        </p:nvSpPr>
        <p:spPr>
          <a:xfrm>
            <a:off x="5829300" y="382640"/>
            <a:ext cx="5254184" cy="3216265"/>
          </a:xfrm>
          <a:prstGeom prst="rect">
            <a:avLst/>
          </a:prstGeom>
          <a:noFill/>
        </p:spPr>
        <p:txBody>
          <a:bodyPr wrap="square" lIns="91440" tIns="45720" rIns="91440" bIns="45720" rtlCol="0" anchor="t">
            <a:spAutoFit/>
          </a:bodyPr>
          <a:lstStyle/>
          <a:p>
            <a:pPr marL="0" indent="0">
              <a:buNone/>
            </a:pPr>
            <a:r>
              <a:rPr lang="en-US" sz="4800" b="1" dirty="0">
                <a:solidFill>
                  <a:schemeClr val="accent5">
                    <a:lumMod val="75000"/>
                  </a:schemeClr>
                </a:solidFill>
                <a:latin typeface="Baloo Bhaijaan" panose="03080902040302020200" pitchFamily="66" charset="-78"/>
                <a:cs typeface="Baloo Bhaijaan" panose="03080902040302020200" pitchFamily="66" charset="-78"/>
              </a:rPr>
              <a:t>M</a:t>
            </a:r>
            <a:r>
              <a:rPr lang="en-US" sz="3600" b="1" dirty="0">
                <a:solidFill>
                  <a:schemeClr val="accent5">
                    <a:lumMod val="75000"/>
                  </a:schemeClr>
                </a:solidFill>
                <a:latin typeface="Baloo Bhaijaan" panose="03080902040302020200" pitchFamily="66" charset="-78"/>
                <a:cs typeface="Baloo Bhaijaan" panose="03080902040302020200" pitchFamily="66" charset="-78"/>
              </a:rPr>
              <a:t>usic</a:t>
            </a:r>
            <a:endParaRPr lang="en-US" sz="3600" dirty="0">
              <a:solidFill>
                <a:schemeClr val="accent5">
                  <a:lumMod val="75000"/>
                </a:schemeClr>
              </a:solidFill>
              <a:latin typeface="Baloo Bhaijaan" panose="03080902040302020200" pitchFamily="66" charset="-78"/>
              <a:cs typeface="Baloo Bhaijaan" panose="03080902040302020200" pitchFamily="66" charset="-78"/>
            </a:endParaRPr>
          </a:p>
          <a:p>
            <a:pPr marL="285750" indent="-285750">
              <a:spcAft>
                <a:spcPts val="600"/>
              </a:spcAft>
              <a:buFont typeface="Arial" panose="020B0604020202020204" pitchFamily="34" charset="0"/>
              <a:buChar char="•"/>
            </a:pPr>
            <a:r>
              <a:rPr lang="en-US" sz="1600" dirty="0">
                <a:latin typeface="+mj-lt"/>
              </a:rPr>
              <a:t>Adelante Ministries uses music to reach communities and inspire faith</a:t>
            </a:r>
          </a:p>
          <a:p>
            <a:pPr marL="285750" indent="-285750">
              <a:spcAft>
                <a:spcPts val="600"/>
              </a:spcAft>
              <a:buFont typeface="Arial" panose="020B0604020202020204" pitchFamily="34" charset="0"/>
              <a:buChar char="•"/>
            </a:pPr>
            <a:r>
              <a:rPr lang="en-US" sz="1600" dirty="0">
                <a:latin typeface="+mj-lt"/>
              </a:rPr>
              <a:t>Mariachi San Pablo shares Christ’s love locally, in the U.S., and Mexico</a:t>
            </a:r>
          </a:p>
          <a:p>
            <a:pPr marL="285750" indent="-285750">
              <a:spcAft>
                <a:spcPts val="600"/>
              </a:spcAft>
              <a:buFont typeface="Arial" panose="020B0604020202020204" pitchFamily="34" charset="0"/>
              <a:buChar char="•"/>
            </a:pPr>
            <a:r>
              <a:rPr lang="en-US" sz="1600" dirty="0">
                <a:latin typeface="+mj-lt"/>
              </a:rPr>
              <a:t>Programs include:</a:t>
            </a:r>
          </a:p>
          <a:p>
            <a:pPr marL="742950" lvl="1" indent="-285750">
              <a:spcAft>
                <a:spcPts val="600"/>
              </a:spcAft>
              <a:buFont typeface="Wingdings" pitchFamily="2" charset="2"/>
              <a:buChar char="ü"/>
            </a:pPr>
            <a:r>
              <a:rPr lang="en-US" sz="1600" dirty="0">
                <a:latin typeface="+mj-lt"/>
              </a:rPr>
              <a:t>Music classes, concerts, outreach events</a:t>
            </a:r>
          </a:p>
          <a:p>
            <a:pPr marL="742950" lvl="1" indent="-285750">
              <a:spcAft>
                <a:spcPts val="600"/>
              </a:spcAft>
              <a:buFont typeface="Wingdings" pitchFamily="2" charset="2"/>
              <a:buChar char="ü"/>
            </a:pPr>
            <a:r>
              <a:rPr lang="en-US" sz="1600" dirty="0">
                <a:latin typeface="+mj-lt"/>
              </a:rPr>
              <a:t>Tours, retreats, online classes, CDs</a:t>
            </a:r>
          </a:p>
          <a:p>
            <a:pPr marL="742950" lvl="1" indent="-285750">
              <a:spcAft>
                <a:spcPts val="600"/>
              </a:spcAft>
              <a:buFont typeface="Wingdings" pitchFamily="2" charset="2"/>
              <a:buChar char="ü"/>
            </a:pPr>
            <a:r>
              <a:rPr lang="en-US" sz="1600" dirty="0">
                <a:latin typeface="+mj-lt"/>
              </a:rPr>
              <a:t>“Forward Through Faith/Adelante </a:t>
            </a:r>
            <a:r>
              <a:rPr lang="en-US" sz="1600" dirty="0" err="1">
                <a:latin typeface="+mj-lt"/>
              </a:rPr>
              <a:t>en</a:t>
            </a:r>
            <a:r>
              <a:rPr lang="en-US" sz="1600" dirty="0">
                <a:latin typeface="+mj-lt"/>
              </a:rPr>
              <a:t> la Fe” podcasts</a:t>
            </a:r>
          </a:p>
        </p:txBody>
      </p:sp>
      <p:sp>
        <p:nvSpPr>
          <p:cNvPr id="8" name="TextBox 7">
            <a:extLst>
              <a:ext uri="{FF2B5EF4-FFF2-40B4-BE49-F238E27FC236}">
                <a16:creationId xmlns:a16="http://schemas.microsoft.com/office/drawing/2014/main" id="{B182F8C0-7C52-A5C3-451B-22FAB573E72F}"/>
              </a:ext>
            </a:extLst>
          </p:cNvPr>
          <p:cNvSpPr txBox="1"/>
          <p:nvPr/>
        </p:nvSpPr>
        <p:spPr>
          <a:xfrm>
            <a:off x="491792" y="2490840"/>
            <a:ext cx="5604208" cy="3062377"/>
          </a:xfrm>
          <a:prstGeom prst="rect">
            <a:avLst/>
          </a:prstGeom>
          <a:noFill/>
        </p:spPr>
        <p:txBody>
          <a:bodyPr wrap="square" rtlCol="0">
            <a:spAutoFit/>
          </a:bodyPr>
          <a:lstStyle/>
          <a:p>
            <a:pPr marL="0" indent="0">
              <a:buNone/>
            </a:pPr>
            <a:r>
              <a:rPr lang="en-US" sz="4800" b="1" dirty="0">
                <a:solidFill>
                  <a:schemeClr val="accent5">
                    <a:lumMod val="75000"/>
                  </a:schemeClr>
                </a:solidFill>
                <a:latin typeface="Baloo Bhaijaan" panose="03080902040302020200" pitchFamily="66" charset="-78"/>
                <a:cs typeface="Baloo Bhaijaan" panose="03080902040302020200" pitchFamily="66" charset="-78"/>
              </a:rPr>
              <a:t>M</a:t>
            </a:r>
            <a:r>
              <a:rPr lang="en-US" sz="3600" b="1" dirty="0">
                <a:solidFill>
                  <a:schemeClr val="accent5">
                    <a:lumMod val="75000"/>
                  </a:schemeClr>
                </a:solidFill>
                <a:latin typeface="Baloo Bhaijaan" panose="03080902040302020200" pitchFamily="66" charset="-78"/>
                <a:cs typeface="Baloo Bhaijaan" panose="03080902040302020200" pitchFamily="66" charset="-78"/>
              </a:rPr>
              <a:t>ercy</a:t>
            </a:r>
            <a:endParaRPr lang="en-US" sz="3600" dirty="0">
              <a:solidFill>
                <a:schemeClr val="accent5">
                  <a:lumMod val="75000"/>
                </a:schemeClr>
              </a:solidFill>
              <a:latin typeface="Baloo Bhaijaan" panose="03080902040302020200" pitchFamily="66" charset="-78"/>
              <a:cs typeface="Baloo Bhaijaan" panose="03080902040302020200" pitchFamily="66" charset="-78"/>
            </a:endParaRPr>
          </a:p>
          <a:p>
            <a:pPr marL="285750" indent="-285750">
              <a:spcAft>
                <a:spcPts val="600"/>
              </a:spcAft>
              <a:buFont typeface="Arial" panose="020B0604020202020204" pitchFamily="34" charset="0"/>
              <a:buChar char="•"/>
            </a:pPr>
            <a:r>
              <a:rPr lang="en-US" sz="1600" dirty="0">
                <a:latin typeface="+mj-lt"/>
              </a:rPr>
              <a:t>Compassion and service at the heart of YLM’s mission</a:t>
            </a:r>
          </a:p>
          <a:p>
            <a:pPr marL="285750" indent="-285750">
              <a:spcAft>
                <a:spcPts val="600"/>
              </a:spcAft>
              <a:buFont typeface="Arial" panose="020B0604020202020204" pitchFamily="34" charset="0"/>
              <a:buChar char="•"/>
            </a:pPr>
            <a:r>
              <a:rPr lang="en-US" sz="1600" dirty="0">
                <a:latin typeface="+mj-lt"/>
              </a:rPr>
              <a:t>Driven by God’s love and mercy, serving the hurting and overlooked</a:t>
            </a:r>
          </a:p>
          <a:p>
            <a:pPr marL="285750" indent="-285750">
              <a:spcAft>
                <a:spcPts val="600"/>
              </a:spcAft>
              <a:buFont typeface="Arial" panose="020B0604020202020204" pitchFamily="34" charset="0"/>
              <a:buChar char="•"/>
            </a:pPr>
            <a:r>
              <a:rPr lang="en-US" sz="1600" dirty="0">
                <a:latin typeface="+mj-lt"/>
              </a:rPr>
              <a:t>Programs include:</a:t>
            </a:r>
          </a:p>
          <a:p>
            <a:pPr marL="742950" lvl="1" indent="-285750">
              <a:spcAft>
                <a:spcPts val="600"/>
              </a:spcAft>
              <a:buFont typeface="Wingdings" pitchFamily="2" charset="2"/>
              <a:buChar char="ü"/>
            </a:pPr>
            <a:r>
              <a:rPr lang="en-US" sz="1600" dirty="0">
                <a:latin typeface="+mj-lt"/>
              </a:rPr>
              <a:t>Servant Events, food and seasonal distributions</a:t>
            </a:r>
          </a:p>
          <a:p>
            <a:pPr marL="742950" lvl="1" indent="-285750">
              <a:spcAft>
                <a:spcPts val="600"/>
              </a:spcAft>
              <a:buFont typeface="Wingdings" pitchFamily="2" charset="2"/>
              <a:buChar char="ü"/>
            </a:pPr>
            <a:r>
              <a:rPr lang="en-US" sz="1600" dirty="0">
                <a:latin typeface="+mj-lt"/>
              </a:rPr>
              <a:t>Prison ministry, scholarships, hot meal program</a:t>
            </a:r>
          </a:p>
          <a:p>
            <a:endParaRPr lang="en-US" dirty="0"/>
          </a:p>
        </p:txBody>
      </p:sp>
      <p:sp>
        <p:nvSpPr>
          <p:cNvPr id="2" name="TextBox 1">
            <a:extLst>
              <a:ext uri="{FF2B5EF4-FFF2-40B4-BE49-F238E27FC236}">
                <a16:creationId xmlns:a16="http://schemas.microsoft.com/office/drawing/2014/main" id="{0248E973-1A14-C443-42B7-476320435A63}"/>
              </a:ext>
            </a:extLst>
          </p:cNvPr>
          <p:cNvSpPr txBox="1"/>
          <p:nvPr/>
        </p:nvSpPr>
        <p:spPr>
          <a:xfrm>
            <a:off x="689416" y="1014892"/>
            <a:ext cx="3832268" cy="830997"/>
          </a:xfrm>
          <a:prstGeom prst="rect">
            <a:avLst/>
          </a:prstGeom>
          <a:noFill/>
        </p:spPr>
        <p:txBody>
          <a:bodyPr wrap="none" rtlCol="0">
            <a:spAutoFit/>
          </a:bodyPr>
          <a:lstStyle/>
          <a:p>
            <a:r>
              <a:rPr lang="en-US" sz="4800" b="1" dirty="0">
                <a:latin typeface="+mj-lt"/>
              </a:rPr>
              <a:t>How we do it?</a:t>
            </a:r>
          </a:p>
        </p:txBody>
      </p:sp>
    </p:spTree>
    <p:extLst>
      <p:ext uri="{BB962C8B-B14F-4D97-AF65-F5344CB8AC3E}">
        <p14:creationId xmlns:p14="http://schemas.microsoft.com/office/powerpoint/2010/main" val="328865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219456"/>
          </a:xfrm>
          <a:prstGeom prst="rect">
            <a:avLst/>
          </a:prstGeom>
          <a:solidFill>
            <a:srgbClr val="E97132"/>
          </a:solidFill>
          <a:ln/>
        </p:spPr>
        <p:txBody>
          <a:bodyPr/>
          <a:lstStyle/>
          <a:p>
            <a:endParaRPr lang="en-US" sz="2400"/>
          </a:p>
        </p:txBody>
      </p:sp>
      <p:sp>
        <p:nvSpPr>
          <p:cNvPr id="3" name="Text 1"/>
          <p:cNvSpPr/>
          <p:nvPr/>
        </p:nvSpPr>
        <p:spPr>
          <a:xfrm>
            <a:off x="487680" y="341376"/>
            <a:ext cx="11216640" cy="877824"/>
          </a:xfrm>
          <a:prstGeom prst="rect">
            <a:avLst/>
          </a:prstGeom>
          <a:noFill/>
          <a:ln/>
        </p:spPr>
        <p:txBody>
          <a:bodyPr wrap="square" rtlCol="0" anchor="ctr"/>
          <a:lstStyle/>
          <a:p>
            <a:r>
              <a:rPr lang="en-US" sz="5067" b="1" dirty="0">
                <a:solidFill>
                  <a:srgbClr val="0E2841"/>
                </a:solidFill>
                <a:latin typeface="Calibri" pitchFamily="34" charset="0"/>
                <a:ea typeface="Calibri" pitchFamily="34" charset="-122"/>
                <a:cs typeface="Calibri" pitchFamily="34" charset="-120"/>
              </a:rPr>
              <a:t>YLM 2025 at a Glance</a:t>
            </a:r>
            <a:endParaRPr lang="en-US" sz="5067" dirty="0"/>
          </a:p>
        </p:txBody>
      </p:sp>
      <p:sp>
        <p:nvSpPr>
          <p:cNvPr id="4" name="Text 2"/>
          <p:cNvSpPr/>
          <p:nvPr/>
        </p:nvSpPr>
        <p:spPr>
          <a:xfrm>
            <a:off x="487680" y="1158240"/>
            <a:ext cx="11216640" cy="365760"/>
          </a:xfrm>
          <a:prstGeom prst="rect">
            <a:avLst/>
          </a:prstGeom>
          <a:noFill/>
          <a:ln/>
        </p:spPr>
        <p:txBody>
          <a:bodyPr wrap="square" rtlCol="0" anchor="ctr"/>
          <a:lstStyle/>
          <a:p>
            <a:r>
              <a:rPr lang="en-US" sz="1600" i="1" dirty="0">
                <a:solidFill>
                  <a:srgbClr val="777777"/>
                </a:solidFill>
                <a:latin typeface="Calibri" pitchFamily="34" charset="0"/>
                <a:ea typeface="Calibri" pitchFamily="34" charset="-122"/>
                <a:cs typeface="Calibri" pitchFamily="34" charset="-120"/>
              </a:rPr>
              <a:t>Ysleta Lutheran Mission Human Care  |  El Paso, TX – Cd. Juárez, MEX.</a:t>
            </a:r>
            <a:endParaRPr lang="en-US" sz="1600" dirty="0"/>
          </a:p>
        </p:txBody>
      </p:sp>
      <p:sp>
        <p:nvSpPr>
          <p:cNvPr id="5" name="Shape 3"/>
          <p:cNvSpPr/>
          <p:nvPr/>
        </p:nvSpPr>
        <p:spPr>
          <a:xfrm>
            <a:off x="487680" y="1584960"/>
            <a:ext cx="11216640" cy="0"/>
          </a:xfrm>
          <a:prstGeom prst="line">
            <a:avLst/>
          </a:prstGeom>
          <a:noFill/>
          <a:ln w="25400">
            <a:solidFill>
              <a:srgbClr val="E97132"/>
            </a:solidFill>
            <a:prstDash val="solid"/>
          </a:ln>
        </p:spPr>
        <p:txBody>
          <a:bodyPr/>
          <a:lstStyle/>
          <a:p>
            <a:endParaRPr lang="en-US" sz="2400"/>
          </a:p>
        </p:txBody>
      </p:sp>
      <p:sp>
        <p:nvSpPr>
          <p:cNvPr id="6" name="Shape 4"/>
          <p:cNvSpPr/>
          <p:nvPr/>
        </p:nvSpPr>
        <p:spPr>
          <a:xfrm>
            <a:off x="365760" y="1828800"/>
            <a:ext cx="2682240" cy="4632960"/>
          </a:xfrm>
          <a:prstGeom prst="roundRect">
            <a:avLst>
              <a:gd name="adj" fmla="val 3636"/>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7" name="Text 5"/>
          <p:cNvSpPr/>
          <p:nvPr/>
        </p:nvSpPr>
        <p:spPr>
          <a:xfrm>
            <a:off x="365760" y="2072640"/>
            <a:ext cx="2682240" cy="1584960"/>
          </a:xfrm>
          <a:prstGeom prst="rect">
            <a:avLst/>
          </a:prstGeom>
          <a:noFill/>
          <a:ln/>
        </p:spPr>
        <p:txBody>
          <a:bodyPr wrap="square" rtlCol="0" anchor="ctr"/>
          <a:lstStyle/>
          <a:p>
            <a:pPr algn="ctr"/>
            <a:r>
              <a:rPr lang="en-US" sz="3200" b="1" dirty="0">
                <a:solidFill>
                  <a:srgbClr val="FFFFFF"/>
                </a:solidFill>
                <a:latin typeface="Calibri" pitchFamily="34" charset="0"/>
                <a:ea typeface="Calibri" pitchFamily="34" charset="-122"/>
                <a:cs typeface="Calibri" pitchFamily="34" charset="-120"/>
              </a:rPr>
              <a:t>$2,845,320</a:t>
            </a:r>
            <a:endParaRPr lang="en-US" sz="3200" dirty="0"/>
          </a:p>
        </p:txBody>
      </p:sp>
      <p:sp>
        <p:nvSpPr>
          <p:cNvPr id="8" name="Shape 6"/>
          <p:cNvSpPr/>
          <p:nvPr/>
        </p:nvSpPr>
        <p:spPr>
          <a:xfrm>
            <a:off x="609600" y="3755136"/>
            <a:ext cx="2194560" cy="0"/>
          </a:xfrm>
          <a:prstGeom prst="line">
            <a:avLst/>
          </a:prstGeom>
          <a:noFill/>
          <a:ln w="12700">
            <a:solidFill>
              <a:srgbClr val="FFFFFF"/>
            </a:solidFill>
            <a:prstDash val="dash"/>
          </a:ln>
        </p:spPr>
        <p:txBody>
          <a:bodyPr/>
          <a:lstStyle/>
          <a:p>
            <a:endParaRPr lang="en-US" sz="2400"/>
          </a:p>
        </p:txBody>
      </p:sp>
      <p:sp>
        <p:nvSpPr>
          <p:cNvPr id="9" name="Text 7"/>
          <p:cNvSpPr/>
          <p:nvPr/>
        </p:nvSpPr>
        <p:spPr>
          <a:xfrm>
            <a:off x="487680" y="3877056"/>
            <a:ext cx="2438400" cy="2255520"/>
          </a:xfrm>
          <a:prstGeom prst="rect">
            <a:avLst/>
          </a:prstGeom>
          <a:noFill/>
          <a:ln/>
        </p:spPr>
        <p:txBody>
          <a:bodyPr wrap="square" rtlCol="0" anchor="t"/>
          <a:lstStyle/>
          <a:p>
            <a:pPr algn="ctr"/>
            <a:r>
              <a:rPr lang="en-US" sz="1733" dirty="0">
                <a:solidFill>
                  <a:srgbClr val="FFFFFF"/>
                </a:solidFill>
                <a:latin typeface="Calibri" pitchFamily="34" charset="0"/>
                <a:ea typeface="Calibri" pitchFamily="34" charset="-122"/>
                <a:cs typeface="Calibri" pitchFamily="34" charset="-120"/>
              </a:rPr>
              <a:t>Total In-Kind</a:t>
            </a:r>
            <a:endParaRPr lang="en-US" sz="1733" dirty="0"/>
          </a:p>
          <a:p>
            <a:pPr algn="ctr"/>
            <a:r>
              <a:rPr lang="en-US" sz="1733" dirty="0">
                <a:solidFill>
                  <a:srgbClr val="FFFFFF"/>
                </a:solidFill>
                <a:latin typeface="Calibri" pitchFamily="34" charset="0"/>
                <a:ea typeface="Calibri" pitchFamily="34" charset="-122"/>
                <a:cs typeface="Calibri" pitchFamily="34" charset="-120"/>
              </a:rPr>
              <a:t>Distributed in 2025</a:t>
            </a:r>
            <a:endParaRPr lang="en-US" sz="1733" dirty="0"/>
          </a:p>
        </p:txBody>
      </p:sp>
      <p:sp>
        <p:nvSpPr>
          <p:cNvPr id="10" name="Shape 8"/>
          <p:cNvSpPr/>
          <p:nvPr/>
        </p:nvSpPr>
        <p:spPr>
          <a:xfrm>
            <a:off x="3267456" y="1828800"/>
            <a:ext cx="2682240" cy="4632960"/>
          </a:xfrm>
          <a:prstGeom prst="roundRect">
            <a:avLst>
              <a:gd name="adj" fmla="val 3636"/>
            </a:avLst>
          </a:prstGeom>
          <a:solidFill>
            <a:srgbClr val="E97132"/>
          </a:solidFill>
          <a:ln/>
          <a:effectLst>
            <a:outerShdw blurRad="76200" dist="25400" dir="8100000" algn="bl" rotWithShape="0">
              <a:srgbClr val="000000">
                <a:alpha val="10000"/>
              </a:srgbClr>
            </a:outerShdw>
          </a:effectLst>
        </p:spPr>
        <p:txBody>
          <a:bodyPr/>
          <a:lstStyle/>
          <a:p>
            <a:endParaRPr lang="en-US" sz="2400"/>
          </a:p>
        </p:txBody>
      </p:sp>
      <p:sp>
        <p:nvSpPr>
          <p:cNvPr id="11" name="Text 9"/>
          <p:cNvSpPr/>
          <p:nvPr/>
        </p:nvSpPr>
        <p:spPr>
          <a:xfrm>
            <a:off x="3267456" y="2072640"/>
            <a:ext cx="2682240" cy="1584960"/>
          </a:xfrm>
          <a:prstGeom prst="rect">
            <a:avLst/>
          </a:prstGeom>
          <a:noFill/>
          <a:ln/>
        </p:spPr>
        <p:txBody>
          <a:bodyPr wrap="square" rtlCol="0" anchor="ctr"/>
          <a:lstStyle/>
          <a:p>
            <a:pPr algn="ctr"/>
            <a:r>
              <a:rPr lang="en-US" sz="3200" b="1" dirty="0">
                <a:solidFill>
                  <a:srgbClr val="FFFFFF"/>
                </a:solidFill>
                <a:latin typeface="Calibri" pitchFamily="34" charset="0"/>
                <a:ea typeface="Calibri" pitchFamily="34" charset="-122"/>
                <a:cs typeface="Calibri" pitchFamily="34" charset="-120"/>
              </a:rPr>
              <a:t>478,676 lbs</a:t>
            </a:r>
            <a:endParaRPr lang="en-US" sz="3200" dirty="0"/>
          </a:p>
        </p:txBody>
      </p:sp>
      <p:sp>
        <p:nvSpPr>
          <p:cNvPr id="12" name="Shape 10"/>
          <p:cNvSpPr/>
          <p:nvPr/>
        </p:nvSpPr>
        <p:spPr>
          <a:xfrm>
            <a:off x="3511296" y="3755136"/>
            <a:ext cx="2194560" cy="0"/>
          </a:xfrm>
          <a:prstGeom prst="line">
            <a:avLst/>
          </a:prstGeom>
          <a:noFill/>
          <a:ln w="12700">
            <a:solidFill>
              <a:srgbClr val="FFFFFF"/>
            </a:solidFill>
            <a:prstDash val="dash"/>
          </a:ln>
        </p:spPr>
        <p:txBody>
          <a:bodyPr/>
          <a:lstStyle/>
          <a:p>
            <a:endParaRPr lang="en-US" sz="2400"/>
          </a:p>
        </p:txBody>
      </p:sp>
      <p:sp>
        <p:nvSpPr>
          <p:cNvPr id="13" name="Text 11"/>
          <p:cNvSpPr/>
          <p:nvPr/>
        </p:nvSpPr>
        <p:spPr>
          <a:xfrm>
            <a:off x="3389376" y="3877056"/>
            <a:ext cx="2438400" cy="2255520"/>
          </a:xfrm>
          <a:prstGeom prst="rect">
            <a:avLst/>
          </a:prstGeom>
          <a:noFill/>
          <a:ln/>
        </p:spPr>
        <p:txBody>
          <a:bodyPr wrap="square" rtlCol="0" anchor="t"/>
          <a:lstStyle/>
          <a:p>
            <a:pPr algn="ctr"/>
            <a:r>
              <a:rPr lang="en-US" sz="1733" dirty="0">
                <a:solidFill>
                  <a:srgbClr val="FFFFFF"/>
                </a:solidFill>
                <a:latin typeface="Calibri" pitchFamily="34" charset="0"/>
                <a:ea typeface="Calibri" pitchFamily="34" charset="-122"/>
                <a:cs typeface="Calibri" pitchFamily="34" charset="-120"/>
              </a:rPr>
              <a:t>Food Distributed</a:t>
            </a:r>
            <a:endParaRPr lang="en-US" sz="1733" dirty="0"/>
          </a:p>
          <a:p>
            <a:pPr algn="ctr"/>
            <a:r>
              <a:rPr lang="en-US" sz="1733" dirty="0">
                <a:solidFill>
                  <a:srgbClr val="FFFFFF"/>
                </a:solidFill>
                <a:latin typeface="Calibri" pitchFamily="34" charset="0"/>
                <a:ea typeface="Calibri" pitchFamily="34" charset="-122"/>
                <a:cs typeface="Calibri" pitchFamily="34" charset="-120"/>
              </a:rPr>
              <a:t>to Individuals &amp; Partners</a:t>
            </a:r>
            <a:endParaRPr lang="en-US" sz="1733" dirty="0"/>
          </a:p>
        </p:txBody>
      </p:sp>
      <p:sp>
        <p:nvSpPr>
          <p:cNvPr id="14" name="Shape 12"/>
          <p:cNvSpPr/>
          <p:nvPr/>
        </p:nvSpPr>
        <p:spPr>
          <a:xfrm>
            <a:off x="6169152" y="1828800"/>
            <a:ext cx="2682240" cy="4632960"/>
          </a:xfrm>
          <a:prstGeom prst="roundRect">
            <a:avLst>
              <a:gd name="adj" fmla="val 3636"/>
            </a:avLst>
          </a:prstGeom>
          <a:solidFill>
            <a:srgbClr val="7B2D8B"/>
          </a:solidFill>
          <a:ln/>
          <a:effectLst>
            <a:outerShdw blurRad="76200" dist="25400" dir="8100000" algn="bl" rotWithShape="0">
              <a:srgbClr val="000000">
                <a:alpha val="10000"/>
              </a:srgbClr>
            </a:outerShdw>
          </a:effectLst>
        </p:spPr>
        <p:txBody>
          <a:bodyPr/>
          <a:lstStyle/>
          <a:p>
            <a:endParaRPr lang="en-US" sz="2400"/>
          </a:p>
        </p:txBody>
      </p:sp>
      <p:sp>
        <p:nvSpPr>
          <p:cNvPr id="15" name="Text 13"/>
          <p:cNvSpPr/>
          <p:nvPr/>
        </p:nvSpPr>
        <p:spPr>
          <a:xfrm>
            <a:off x="6169152" y="2072640"/>
            <a:ext cx="2682240" cy="1584960"/>
          </a:xfrm>
          <a:prstGeom prst="rect">
            <a:avLst/>
          </a:prstGeom>
          <a:noFill/>
          <a:ln/>
        </p:spPr>
        <p:txBody>
          <a:bodyPr wrap="square" rtlCol="0" anchor="ctr"/>
          <a:lstStyle/>
          <a:p>
            <a:pPr algn="ctr"/>
            <a:r>
              <a:rPr lang="en-US" sz="4533" b="1" dirty="0">
                <a:solidFill>
                  <a:srgbClr val="FFFFFF"/>
                </a:solidFill>
                <a:latin typeface="Calibri" pitchFamily="34" charset="0"/>
                <a:ea typeface="Calibri" pitchFamily="34" charset="-122"/>
                <a:cs typeface="Calibri" pitchFamily="34" charset="-120"/>
              </a:rPr>
              <a:t>338</a:t>
            </a:r>
            <a:endParaRPr lang="en-US" sz="4533" dirty="0"/>
          </a:p>
        </p:txBody>
      </p:sp>
      <p:sp>
        <p:nvSpPr>
          <p:cNvPr id="16" name="Shape 14"/>
          <p:cNvSpPr/>
          <p:nvPr/>
        </p:nvSpPr>
        <p:spPr>
          <a:xfrm>
            <a:off x="6412992" y="3755136"/>
            <a:ext cx="2194560" cy="0"/>
          </a:xfrm>
          <a:prstGeom prst="line">
            <a:avLst/>
          </a:prstGeom>
          <a:noFill/>
          <a:ln w="12700">
            <a:solidFill>
              <a:srgbClr val="FFFFFF"/>
            </a:solidFill>
            <a:prstDash val="dash"/>
          </a:ln>
        </p:spPr>
        <p:txBody>
          <a:bodyPr/>
          <a:lstStyle/>
          <a:p>
            <a:endParaRPr lang="en-US" sz="2400"/>
          </a:p>
        </p:txBody>
      </p:sp>
      <p:sp>
        <p:nvSpPr>
          <p:cNvPr id="17" name="Text 15"/>
          <p:cNvSpPr/>
          <p:nvPr/>
        </p:nvSpPr>
        <p:spPr>
          <a:xfrm>
            <a:off x="6291072" y="3877056"/>
            <a:ext cx="2438400" cy="2255520"/>
          </a:xfrm>
          <a:prstGeom prst="rect">
            <a:avLst/>
          </a:prstGeom>
          <a:noFill/>
          <a:ln/>
        </p:spPr>
        <p:txBody>
          <a:bodyPr wrap="square" rtlCol="0" anchor="t"/>
          <a:lstStyle/>
          <a:p>
            <a:pPr algn="ctr"/>
            <a:r>
              <a:rPr lang="en-US" sz="1733" dirty="0">
                <a:solidFill>
                  <a:srgbClr val="FFFFFF"/>
                </a:solidFill>
                <a:latin typeface="Calibri" pitchFamily="34" charset="0"/>
                <a:ea typeface="Calibri" pitchFamily="34" charset="-122"/>
                <a:cs typeface="Calibri" pitchFamily="34" charset="-120"/>
              </a:rPr>
              <a:t>Volunteers</a:t>
            </a:r>
            <a:endParaRPr lang="en-US" sz="1733" dirty="0"/>
          </a:p>
          <a:p>
            <a:pPr algn="ctr"/>
            <a:r>
              <a:rPr lang="en-US" sz="1733" dirty="0">
                <a:solidFill>
                  <a:srgbClr val="FFFFFF"/>
                </a:solidFill>
                <a:latin typeface="Calibri" pitchFamily="34" charset="0"/>
                <a:ea typeface="Calibri" pitchFamily="34" charset="-122"/>
                <a:cs typeface="Calibri" pitchFamily="34" charset="-120"/>
              </a:rPr>
              <a:t>21,438 Hours of Service</a:t>
            </a:r>
            <a:endParaRPr lang="en-US" sz="1733" dirty="0"/>
          </a:p>
        </p:txBody>
      </p:sp>
      <p:sp>
        <p:nvSpPr>
          <p:cNvPr id="18" name="Shape 16"/>
          <p:cNvSpPr/>
          <p:nvPr/>
        </p:nvSpPr>
        <p:spPr>
          <a:xfrm>
            <a:off x="9070848" y="1828800"/>
            <a:ext cx="2682240" cy="4632960"/>
          </a:xfrm>
          <a:prstGeom prst="roundRect">
            <a:avLst>
              <a:gd name="adj" fmla="val 3636"/>
            </a:avLst>
          </a:prstGeom>
          <a:solidFill>
            <a:srgbClr val="196B24"/>
          </a:solidFill>
          <a:ln/>
          <a:effectLst>
            <a:outerShdw blurRad="76200" dist="25400" dir="8100000" algn="bl" rotWithShape="0">
              <a:srgbClr val="000000">
                <a:alpha val="10000"/>
              </a:srgbClr>
            </a:outerShdw>
          </a:effectLst>
        </p:spPr>
        <p:txBody>
          <a:bodyPr/>
          <a:lstStyle/>
          <a:p>
            <a:endParaRPr lang="en-US" sz="2400"/>
          </a:p>
        </p:txBody>
      </p:sp>
      <p:sp>
        <p:nvSpPr>
          <p:cNvPr id="19" name="Text 17"/>
          <p:cNvSpPr/>
          <p:nvPr/>
        </p:nvSpPr>
        <p:spPr>
          <a:xfrm>
            <a:off x="9070848" y="2072640"/>
            <a:ext cx="2682240" cy="1584960"/>
          </a:xfrm>
          <a:prstGeom prst="rect">
            <a:avLst/>
          </a:prstGeom>
          <a:noFill/>
          <a:ln/>
        </p:spPr>
        <p:txBody>
          <a:bodyPr wrap="square" rtlCol="0" anchor="ctr"/>
          <a:lstStyle/>
          <a:p>
            <a:pPr algn="ctr"/>
            <a:r>
              <a:rPr lang="en-US" sz="4533" b="1" dirty="0">
                <a:solidFill>
                  <a:srgbClr val="FFFFFF"/>
                </a:solidFill>
                <a:latin typeface="Calibri" pitchFamily="34" charset="0"/>
                <a:ea typeface="Calibri" pitchFamily="34" charset="-122"/>
                <a:cs typeface="Calibri" pitchFamily="34" charset="-120"/>
              </a:rPr>
              <a:t>23</a:t>
            </a:r>
            <a:endParaRPr lang="en-US" sz="4533" dirty="0"/>
          </a:p>
        </p:txBody>
      </p:sp>
      <p:sp>
        <p:nvSpPr>
          <p:cNvPr id="20" name="Shape 18"/>
          <p:cNvSpPr/>
          <p:nvPr/>
        </p:nvSpPr>
        <p:spPr>
          <a:xfrm>
            <a:off x="9314688" y="3755136"/>
            <a:ext cx="2194560" cy="0"/>
          </a:xfrm>
          <a:prstGeom prst="line">
            <a:avLst/>
          </a:prstGeom>
          <a:noFill/>
          <a:ln w="12700">
            <a:solidFill>
              <a:srgbClr val="FFFFFF"/>
            </a:solidFill>
            <a:prstDash val="dash"/>
          </a:ln>
        </p:spPr>
        <p:txBody>
          <a:bodyPr/>
          <a:lstStyle/>
          <a:p>
            <a:endParaRPr lang="en-US" sz="2400"/>
          </a:p>
        </p:txBody>
      </p:sp>
      <p:sp>
        <p:nvSpPr>
          <p:cNvPr id="21" name="Text 19"/>
          <p:cNvSpPr/>
          <p:nvPr/>
        </p:nvSpPr>
        <p:spPr>
          <a:xfrm>
            <a:off x="9192768" y="3877056"/>
            <a:ext cx="2438400" cy="2255520"/>
          </a:xfrm>
          <a:prstGeom prst="rect">
            <a:avLst/>
          </a:prstGeom>
          <a:noFill/>
          <a:ln/>
        </p:spPr>
        <p:txBody>
          <a:bodyPr wrap="square" rtlCol="0" anchor="t"/>
          <a:lstStyle/>
          <a:p>
            <a:pPr algn="ctr"/>
            <a:r>
              <a:rPr lang="en-US" sz="1733" dirty="0">
                <a:solidFill>
                  <a:srgbClr val="FFFFFF"/>
                </a:solidFill>
                <a:latin typeface="Calibri" pitchFamily="34" charset="0"/>
                <a:ea typeface="Calibri" pitchFamily="34" charset="-122"/>
                <a:cs typeface="Calibri" pitchFamily="34" charset="-120"/>
              </a:rPr>
              <a:t>Servant Event</a:t>
            </a:r>
            <a:endParaRPr lang="en-US" sz="1733" dirty="0"/>
          </a:p>
          <a:p>
            <a:pPr algn="ctr"/>
            <a:r>
              <a:rPr lang="en-US" sz="1733" dirty="0">
                <a:solidFill>
                  <a:srgbClr val="FFFFFF"/>
                </a:solidFill>
                <a:latin typeface="Calibri" pitchFamily="34" charset="0"/>
                <a:ea typeface="Calibri" pitchFamily="34" charset="-122"/>
                <a:cs typeface="Calibri" pitchFamily="34" charset="-120"/>
              </a:rPr>
              <a:t>Teams — 11,054 Hours</a:t>
            </a:r>
            <a:endParaRPr lang="en-US" sz="1733" dirty="0"/>
          </a:p>
        </p:txBody>
      </p:sp>
      <p:sp>
        <p:nvSpPr>
          <p:cNvPr id="22" name="Shape 20"/>
          <p:cNvSpPr/>
          <p:nvPr/>
        </p:nvSpPr>
        <p:spPr>
          <a:xfrm>
            <a:off x="0" y="6766560"/>
            <a:ext cx="12192000" cy="731520"/>
          </a:xfrm>
          <a:prstGeom prst="rect">
            <a:avLst/>
          </a:prstGeom>
          <a:solidFill>
            <a:srgbClr val="0E2841"/>
          </a:solidFill>
          <a:ln/>
        </p:spPr>
        <p:txBody>
          <a:bodyPr/>
          <a:lstStyle/>
          <a:p>
            <a:endParaRPr lang="en-US" sz="2400"/>
          </a:p>
        </p:txBody>
      </p:sp>
      <p:sp>
        <p:nvSpPr>
          <p:cNvPr id="23" name="Text 21"/>
          <p:cNvSpPr/>
          <p:nvPr/>
        </p:nvSpPr>
        <p:spPr>
          <a:xfrm>
            <a:off x="365760" y="6766560"/>
            <a:ext cx="11460480" cy="731520"/>
          </a:xfrm>
          <a:prstGeom prst="rect">
            <a:avLst/>
          </a:prstGeom>
          <a:noFill/>
          <a:ln/>
        </p:spPr>
        <p:txBody>
          <a:bodyPr wrap="square" rtlCol="0" anchor="ctr"/>
          <a:lstStyle/>
          <a:p>
            <a:pPr algn="ctr"/>
            <a:r>
              <a:rPr lang="en-US" sz="1600" i="1" dirty="0">
                <a:solidFill>
                  <a:srgbClr val="FFFFFF"/>
                </a:solidFill>
                <a:latin typeface="Calibri" pitchFamily="34" charset="0"/>
                <a:ea typeface="Calibri" pitchFamily="34" charset="-122"/>
                <a:cs typeface="Calibri" pitchFamily="34" charset="-120"/>
              </a:rPr>
              <a:t>"By God's grace — 95¢ of every dollar YLM receives goes directly to serve those in need."</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Our Programs, Your Programs…"/>
          <p:cNvSpPr txBox="1">
            <a:spLocks noGrp="1"/>
          </p:cNvSpPr>
          <p:nvPr>
            <p:ph type="title"/>
          </p:nvPr>
        </p:nvSpPr>
        <p:spPr>
          <a:xfrm>
            <a:off x="333375" y="745329"/>
            <a:ext cx="9356725" cy="1369656"/>
          </a:xfrm>
          <a:prstGeom prst="rect">
            <a:avLst/>
          </a:prstGeom>
        </p:spPr>
        <p:txBody>
          <a:bodyPr>
            <a:normAutofit/>
          </a:bodyPr>
          <a:lstStyle/>
          <a:p>
            <a:pPr defTabSz="375603">
              <a:defRPr sz="8190" spc="-163"/>
            </a:pPr>
            <a:br>
              <a:rPr lang="en-US" sz="4800" b="1" dirty="0"/>
            </a:br>
            <a:endParaRPr sz="2000" dirty="0"/>
          </a:p>
        </p:txBody>
      </p:sp>
      <p:pic>
        <p:nvPicPr>
          <p:cNvPr id="148" name="Image" descr="Image"/>
          <p:cNvPicPr>
            <a:picLocks noChangeAspect="1"/>
          </p:cNvPicPr>
          <p:nvPr/>
        </p:nvPicPr>
        <p:blipFill>
          <a:blip r:embed="rId2"/>
          <a:srcRect l="6815" r="20379"/>
          <a:stretch/>
        </p:blipFill>
        <p:spPr>
          <a:xfrm>
            <a:off x="1201173" y="1766141"/>
            <a:ext cx="5195587" cy="2976875"/>
          </a:xfrm>
          <a:prstGeom prst="rect">
            <a:avLst/>
          </a:prstGeom>
          <a:ln w="12700">
            <a:miter lim="400000"/>
          </a:ln>
        </p:spPr>
      </p:pic>
      <p:sp>
        <p:nvSpPr>
          <p:cNvPr id="149" name="The Servant Event program at YLM provides a unique international setting for churches and family groups to serve and support missions while reaching out with God’s love."/>
          <p:cNvSpPr txBox="1"/>
          <p:nvPr/>
        </p:nvSpPr>
        <p:spPr>
          <a:xfrm>
            <a:off x="797561" y="5187081"/>
            <a:ext cx="10596878" cy="9746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spAutoFit/>
          </a:bodyPr>
          <a:lstStyle>
            <a:lvl1pPr>
              <a:defRPr sz="4000"/>
            </a:lvl1pPr>
          </a:lstStyle>
          <a:p>
            <a:pPr algn="ctr"/>
            <a:r>
              <a:rPr sz="2000" dirty="0"/>
              <a:t>Servant Event program at YLM provides a unique international setting for churches and family groups to serve and support missions while reaching out with God’s love. </a:t>
            </a:r>
            <a:r>
              <a:rPr lang="en-US" sz="2000" dirty="0"/>
              <a:t> Every Year we welcome 500+ volunteers to serve and outreach in our partner Missions</a:t>
            </a:r>
            <a:endParaRPr sz="2000" dirty="0"/>
          </a:p>
        </p:txBody>
      </p:sp>
      <p:pic>
        <p:nvPicPr>
          <p:cNvPr id="151" name="Image" descr="Image"/>
          <p:cNvPicPr>
            <a:picLocks noChangeAspect="1"/>
          </p:cNvPicPr>
          <p:nvPr/>
        </p:nvPicPr>
        <p:blipFill>
          <a:blip r:embed="rId3"/>
          <a:stretch>
            <a:fillRect/>
          </a:stretch>
        </p:blipFill>
        <p:spPr>
          <a:xfrm>
            <a:off x="6870702" y="1766141"/>
            <a:ext cx="3967724" cy="2976875"/>
          </a:xfrm>
          <a:prstGeom prst="rect">
            <a:avLst/>
          </a:prstGeom>
          <a:ln w="12700">
            <a:miter lim="400000"/>
          </a:ln>
        </p:spPr>
      </p:pic>
      <p:sp>
        <p:nvSpPr>
          <p:cNvPr id="2" name="TextBox 1">
            <a:extLst>
              <a:ext uri="{FF2B5EF4-FFF2-40B4-BE49-F238E27FC236}">
                <a16:creationId xmlns:a16="http://schemas.microsoft.com/office/drawing/2014/main" id="{081AF5B0-FC7B-BE4D-2A2E-03B8D7A20904}"/>
              </a:ext>
            </a:extLst>
          </p:cNvPr>
          <p:cNvSpPr txBox="1"/>
          <p:nvPr/>
        </p:nvSpPr>
        <p:spPr>
          <a:xfrm>
            <a:off x="831850" y="599160"/>
            <a:ext cx="7512050" cy="830997"/>
          </a:xfrm>
          <a:prstGeom prst="rect">
            <a:avLst/>
          </a:prstGeom>
          <a:noFill/>
        </p:spPr>
        <p:txBody>
          <a:bodyPr wrap="square" rtlCol="0">
            <a:spAutoFit/>
          </a:bodyPr>
          <a:lstStyle/>
          <a:p>
            <a:r>
              <a:rPr lang="en-US" sz="4800" b="1" dirty="0"/>
              <a:t>Mercy – Servant Events</a:t>
            </a:r>
            <a:endParaRPr lang="en-US" sz="4800" dirty="0"/>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219456"/>
          </a:xfrm>
          <a:prstGeom prst="rect">
            <a:avLst/>
          </a:prstGeom>
          <a:solidFill>
            <a:srgbClr val="E97132"/>
          </a:solidFill>
          <a:ln/>
        </p:spPr>
        <p:txBody>
          <a:bodyPr/>
          <a:lstStyle/>
          <a:p>
            <a:endParaRPr lang="en-US" sz="2400"/>
          </a:p>
        </p:txBody>
      </p:sp>
      <p:sp>
        <p:nvSpPr>
          <p:cNvPr id="3" name="Text 1"/>
          <p:cNvSpPr/>
          <p:nvPr/>
        </p:nvSpPr>
        <p:spPr>
          <a:xfrm>
            <a:off x="487680" y="341376"/>
            <a:ext cx="11216640" cy="792480"/>
          </a:xfrm>
          <a:prstGeom prst="rect">
            <a:avLst/>
          </a:prstGeom>
          <a:noFill/>
          <a:ln/>
        </p:spPr>
        <p:txBody>
          <a:bodyPr wrap="square" rtlCol="0" anchor="ctr"/>
          <a:lstStyle/>
          <a:p>
            <a:r>
              <a:rPr lang="en-US" sz="4533" b="1" dirty="0">
                <a:solidFill>
                  <a:srgbClr val="0E2841"/>
                </a:solidFill>
                <a:latin typeface="Calibri" pitchFamily="34" charset="0"/>
                <a:ea typeface="Calibri" pitchFamily="34" charset="-122"/>
                <a:cs typeface="Calibri" pitchFamily="34" charset="-120"/>
              </a:rPr>
              <a:t>Volunteers &amp; Servant Events</a:t>
            </a:r>
            <a:endParaRPr lang="en-US" sz="4533" dirty="0"/>
          </a:p>
        </p:txBody>
      </p:sp>
      <p:sp>
        <p:nvSpPr>
          <p:cNvPr id="4" name="Shape 2"/>
          <p:cNvSpPr/>
          <p:nvPr/>
        </p:nvSpPr>
        <p:spPr>
          <a:xfrm>
            <a:off x="487680" y="1194816"/>
            <a:ext cx="11216640" cy="0"/>
          </a:xfrm>
          <a:prstGeom prst="line">
            <a:avLst/>
          </a:prstGeom>
          <a:noFill/>
          <a:ln w="25400">
            <a:solidFill>
              <a:srgbClr val="E97132"/>
            </a:solidFill>
            <a:prstDash val="solid"/>
          </a:ln>
        </p:spPr>
        <p:txBody>
          <a:bodyPr/>
          <a:lstStyle/>
          <a:p>
            <a:endParaRPr lang="en-US" sz="2400"/>
          </a:p>
        </p:txBody>
      </p:sp>
      <p:sp>
        <p:nvSpPr>
          <p:cNvPr id="5" name="Shape 3"/>
          <p:cNvSpPr/>
          <p:nvPr/>
        </p:nvSpPr>
        <p:spPr>
          <a:xfrm>
            <a:off x="612503" y="1445332"/>
            <a:ext cx="2062481" cy="1960881"/>
          </a:xfrm>
          <a:prstGeom prst="ellipse">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6" name="Text 4"/>
          <p:cNvSpPr/>
          <p:nvPr/>
        </p:nvSpPr>
        <p:spPr>
          <a:xfrm>
            <a:off x="452846" y="1220361"/>
            <a:ext cx="2316480" cy="1341120"/>
          </a:xfrm>
          <a:prstGeom prst="rect">
            <a:avLst/>
          </a:prstGeom>
          <a:noFill/>
          <a:ln/>
        </p:spPr>
        <p:txBody>
          <a:bodyPr wrap="square" rtlCol="0" anchor="b"/>
          <a:lstStyle/>
          <a:p>
            <a:pPr algn="ctr"/>
            <a:r>
              <a:rPr lang="en-US" sz="3467" b="1" dirty="0">
                <a:solidFill>
                  <a:srgbClr val="FFFFFF"/>
                </a:solidFill>
                <a:latin typeface="Calibri" pitchFamily="34" charset="0"/>
                <a:ea typeface="Calibri" pitchFamily="34" charset="-122"/>
                <a:cs typeface="Calibri" pitchFamily="34" charset="-120"/>
              </a:rPr>
              <a:t>338</a:t>
            </a:r>
            <a:endParaRPr lang="en-US" sz="3467" dirty="0"/>
          </a:p>
        </p:txBody>
      </p:sp>
      <p:sp>
        <p:nvSpPr>
          <p:cNvPr id="7" name="Text 5"/>
          <p:cNvSpPr/>
          <p:nvPr/>
        </p:nvSpPr>
        <p:spPr>
          <a:xfrm>
            <a:off x="452846" y="2406469"/>
            <a:ext cx="2316480" cy="877824"/>
          </a:xfrm>
          <a:prstGeom prst="rect">
            <a:avLst/>
          </a:prstGeom>
          <a:noFill/>
          <a:ln/>
        </p:spPr>
        <p:txBody>
          <a:bodyPr wrap="square" rtlCol="0" anchor="t"/>
          <a:lstStyle/>
          <a:p>
            <a:pPr algn="ctr"/>
            <a:r>
              <a:rPr lang="en-US" sz="1467" dirty="0">
                <a:solidFill>
                  <a:srgbClr val="FFFFFF"/>
                </a:solidFill>
                <a:latin typeface="Calibri" pitchFamily="34" charset="0"/>
                <a:ea typeface="Calibri" pitchFamily="34" charset="-122"/>
                <a:cs typeface="Calibri" pitchFamily="34" charset="-120"/>
              </a:rPr>
              <a:t>Volunteers</a:t>
            </a:r>
            <a:endParaRPr lang="en-US" sz="1467" dirty="0"/>
          </a:p>
        </p:txBody>
      </p:sp>
      <p:sp>
        <p:nvSpPr>
          <p:cNvPr id="8" name="Shape 6"/>
          <p:cNvSpPr/>
          <p:nvPr/>
        </p:nvSpPr>
        <p:spPr>
          <a:xfrm>
            <a:off x="3254104" y="1387275"/>
            <a:ext cx="2069737" cy="2040710"/>
          </a:xfrm>
          <a:prstGeom prst="ellipse">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9" name="Text 7"/>
          <p:cNvSpPr/>
          <p:nvPr/>
        </p:nvSpPr>
        <p:spPr>
          <a:xfrm>
            <a:off x="3108960" y="1067961"/>
            <a:ext cx="2316480" cy="1341120"/>
          </a:xfrm>
          <a:prstGeom prst="rect">
            <a:avLst/>
          </a:prstGeom>
          <a:noFill/>
          <a:ln/>
        </p:spPr>
        <p:txBody>
          <a:bodyPr wrap="square" rtlCol="0" anchor="b"/>
          <a:lstStyle/>
          <a:p>
            <a:pPr algn="ctr"/>
            <a:r>
              <a:rPr lang="en-US" sz="2400" b="1" dirty="0">
                <a:solidFill>
                  <a:srgbClr val="FFFFFF"/>
                </a:solidFill>
                <a:latin typeface="Calibri" pitchFamily="34" charset="0"/>
                <a:ea typeface="Calibri" pitchFamily="34" charset="-122"/>
                <a:cs typeface="Calibri" pitchFamily="34" charset="-120"/>
              </a:rPr>
              <a:t>21,438</a:t>
            </a:r>
            <a:endParaRPr lang="en-US" sz="2400" dirty="0"/>
          </a:p>
        </p:txBody>
      </p:sp>
      <p:sp>
        <p:nvSpPr>
          <p:cNvPr id="10" name="Text 8"/>
          <p:cNvSpPr/>
          <p:nvPr/>
        </p:nvSpPr>
        <p:spPr>
          <a:xfrm>
            <a:off x="3130731" y="2406469"/>
            <a:ext cx="2316480" cy="877824"/>
          </a:xfrm>
          <a:prstGeom prst="rect">
            <a:avLst/>
          </a:prstGeom>
          <a:noFill/>
          <a:ln/>
        </p:spPr>
        <p:txBody>
          <a:bodyPr wrap="square" rtlCol="0" anchor="t"/>
          <a:lstStyle/>
          <a:p>
            <a:pPr algn="ctr"/>
            <a:r>
              <a:rPr lang="en-US" sz="1467" dirty="0">
                <a:solidFill>
                  <a:srgbClr val="FFFFFF"/>
                </a:solidFill>
                <a:latin typeface="Calibri" pitchFamily="34" charset="0"/>
                <a:ea typeface="Calibri" pitchFamily="34" charset="-122"/>
                <a:cs typeface="Calibri" pitchFamily="34" charset="-120"/>
              </a:rPr>
              <a:t>Hours</a:t>
            </a:r>
            <a:endParaRPr lang="en-US" sz="1467" dirty="0"/>
          </a:p>
          <a:p>
            <a:pPr algn="ctr"/>
            <a:r>
              <a:rPr lang="en-US" sz="1467" dirty="0">
                <a:solidFill>
                  <a:srgbClr val="FFFFFF"/>
                </a:solidFill>
                <a:latin typeface="Calibri" pitchFamily="34" charset="0"/>
                <a:ea typeface="Calibri" pitchFamily="34" charset="-122"/>
                <a:cs typeface="Calibri" pitchFamily="34" charset="-120"/>
              </a:rPr>
              <a:t>Donated</a:t>
            </a:r>
            <a:endParaRPr lang="en-US" sz="1467" dirty="0"/>
          </a:p>
        </p:txBody>
      </p:sp>
      <p:sp>
        <p:nvSpPr>
          <p:cNvPr id="11" name="Shape 9"/>
          <p:cNvSpPr/>
          <p:nvPr/>
        </p:nvSpPr>
        <p:spPr>
          <a:xfrm>
            <a:off x="5852160" y="1401790"/>
            <a:ext cx="2004424" cy="2040709"/>
          </a:xfrm>
          <a:prstGeom prst="ellipse">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12" name="Text 10"/>
          <p:cNvSpPr/>
          <p:nvPr/>
        </p:nvSpPr>
        <p:spPr>
          <a:xfrm>
            <a:off x="5736046" y="1118761"/>
            <a:ext cx="2316480" cy="1341120"/>
          </a:xfrm>
          <a:prstGeom prst="rect">
            <a:avLst/>
          </a:prstGeom>
          <a:noFill/>
          <a:ln/>
        </p:spPr>
        <p:txBody>
          <a:bodyPr wrap="square" rtlCol="0" anchor="b"/>
          <a:lstStyle/>
          <a:p>
            <a:pPr algn="ctr"/>
            <a:r>
              <a:rPr lang="en-US" sz="2400" b="1" dirty="0">
                <a:solidFill>
                  <a:srgbClr val="FFFFFF"/>
                </a:solidFill>
                <a:latin typeface="Calibri" pitchFamily="34" charset="0"/>
                <a:ea typeface="Calibri" pitchFamily="34" charset="-122"/>
                <a:cs typeface="Calibri" pitchFamily="34" charset="-120"/>
              </a:rPr>
              <a:t>$468,556</a:t>
            </a:r>
            <a:endParaRPr lang="en-US" sz="2400" dirty="0"/>
          </a:p>
        </p:txBody>
      </p:sp>
      <p:sp>
        <p:nvSpPr>
          <p:cNvPr id="13" name="Text 11"/>
          <p:cNvSpPr/>
          <p:nvPr/>
        </p:nvSpPr>
        <p:spPr>
          <a:xfrm>
            <a:off x="5736046" y="2464526"/>
            <a:ext cx="2316480" cy="877824"/>
          </a:xfrm>
          <a:prstGeom prst="rect">
            <a:avLst/>
          </a:prstGeom>
          <a:noFill/>
          <a:ln/>
        </p:spPr>
        <p:txBody>
          <a:bodyPr wrap="square" rtlCol="0" anchor="t"/>
          <a:lstStyle/>
          <a:p>
            <a:pPr algn="ctr"/>
            <a:r>
              <a:rPr lang="en-US" sz="1467" dirty="0">
                <a:solidFill>
                  <a:srgbClr val="FFFFFF"/>
                </a:solidFill>
                <a:latin typeface="Calibri" pitchFamily="34" charset="0"/>
                <a:ea typeface="Calibri" pitchFamily="34" charset="-122"/>
                <a:cs typeface="Calibri" pitchFamily="34" charset="-120"/>
              </a:rPr>
              <a:t>Value of</a:t>
            </a:r>
            <a:endParaRPr lang="en-US" sz="1467" dirty="0"/>
          </a:p>
          <a:p>
            <a:pPr algn="ctr"/>
            <a:r>
              <a:rPr lang="en-US" sz="1467" dirty="0">
                <a:solidFill>
                  <a:srgbClr val="FFFFFF"/>
                </a:solidFill>
                <a:latin typeface="Calibri" pitchFamily="34" charset="0"/>
                <a:ea typeface="Calibri" pitchFamily="34" charset="-122"/>
                <a:cs typeface="Calibri" pitchFamily="34" charset="-120"/>
              </a:rPr>
              <a:t>Volunteer Time</a:t>
            </a:r>
            <a:endParaRPr lang="en-US" sz="1467" dirty="0"/>
          </a:p>
        </p:txBody>
      </p:sp>
      <p:sp>
        <p:nvSpPr>
          <p:cNvPr id="14" name="Shape 12"/>
          <p:cNvSpPr/>
          <p:nvPr/>
        </p:nvSpPr>
        <p:spPr>
          <a:xfrm>
            <a:off x="8656320" y="1316736"/>
            <a:ext cx="3169920" cy="2560320"/>
          </a:xfrm>
          <a:prstGeom prst="roundRect">
            <a:avLst>
              <a:gd name="adj" fmla="val 3810"/>
            </a:avLst>
          </a:prstGeom>
          <a:solidFill>
            <a:srgbClr val="E97132"/>
          </a:solidFill>
          <a:ln/>
          <a:effectLst>
            <a:outerShdw blurRad="76200" dist="25400" dir="8100000" algn="bl" rotWithShape="0">
              <a:srgbClr val="000000">
                <a:alpha val="10000"/>
              </a:srgbClr>
            </a:outerShdw>
          </a:effectLst>
        </p:spPr>
        <p:txBody>
          <a:bodyPr/>
          <a:lstStyle/>
          <a:p>
            <a:endParaRPr lang="en-US" sz="2400"/>
          </a:p>
        </p:txBody>
      </p:sp>
      <p:sp>
        <p:nvSpPr>
          <p:cNvPr id="15" name="Text 13"/>
          <p:cNvSpPr/>
          <p:nvPr/>
        </p:nvSpPr>
        <p:spPr>
          <a:xfrm>
            <a:off x="8839200" y="1389888"/>
            <a:ext cx="2804160" cy="426720"/>
          </a:xfrm>
          <a:prstGeom prst="rect">
            <a:avLst/>
          </a:prstGeom>
          <a:noFill/>
          <a:ln/>
        </p:spPr>
        <p:txBody>
          <a:bodyPr wrap="square" rtlCol="0" anchor="ctr"/>
          <a:lstStyle/>
          <a:p>
            <a:r>
              <a:rPr lang="en-US" sz="1333" b="1" kern="0" spc="267" dirty="0">
                <a:solidFill>
                  <a:srgbClr val="FFFFFF"/>
                </a:solidFill>
                <a:latin typeface="Calibri" pitchFamily="34" charset="0"/>
                <a:ea typeface="Calibri" pitchFamily="34" charset="-122"/>
                <a:cs typeface="Calibri" pitchFamily="34" charset="-120"/>
              </a:rPr>
              <a:t>SERVANT EVENTS</a:t>
            </a:r>
            <a:endParaRPr lang="en-US" sz="1333" dirty="0"/>
          </a:p>
        </p:txBody>
      </p:sp>
      <p:sp>
        <p:nvSpPr>
          <p:cNvPr id="16" name="Shape 14"/>
          <p:cNvSpPr/>
          <p:nvPr/>
        </p:nvSpPr>
        <p:spPr>
          <a:xfrm>
            <a:off x="8839200" y="1828800"/>
            <a:ext cx="2682240" cy="0"/>
          </a:xfrm>
          <a:prstGeom prst="line">
            <a:avLst/>
          </a:prstGeom>
          <a:noFill/>
          <a:ln w="12700">
            <a:solidFill>
              <a:srgbClr val="FFFFFF"/>
            </a:solidFill>
            <a:prstDash val="dash"/>
          </a:ln>
        </p:spPr>
        <p:txBody>
          <a:bodyPr/>
          <a:lstStyle/>
          <a:p>
            <a:endParaRPr lang="en-US" sz="2400"/>
          </a:p>
        </p:txBody>
      </p:sp>
      <p:sp>
        <p:nvSpPr>
          <p:cNvPr id="17" name="Text 15"/>
          <p:cNvSpPr/>
          <p:nvPr/>
        </p:nvSpPr>
        <p:spPr>
          <a:xfrm>
            <a:off x="8839200" y="1889760"/>
            <a:ext cx="2804160" cy="755904"/>
          </a:xfrm>
          <a:prstGeom prst="rect">
            <a:avLst/>
          </a:prstGeom>
          <a:noFill/>
          <a:ln/>
        </p:spPr>
        <p:txBody>
          <a:bodyPr wrap="square" rtlCol="0" anchor="ctr"/>
          <a:lstStyle/>
          <a:p>
            <a:pPr algn="ctr"/>
            <a:r>
              <a:rPr lang="en-US" sz="5333" b="1" dirty="0">
                <a:solidFill>
                  <a:srgbClr val="FFFFFF"/>
                </a:solidFill>
                <a:latin typeface="Calibri" pitchFamily="34" charset="0"/>
                <a:ea typeface="Calibri" pitchFamily="34" charset="-122"/>
                <a:cs typeface="Calibri" pitchFamily="34" charset="-120"/>
              </a:rPr>
              <a:t>295</a:t>
            </a:r>
            <a:endParaRPr lang="en-US" sz="5333" dirty="0"/>
          </a:p>
        </p:txBody>
      </p:sp>
      <p:sp>
        <p:nvSpPr>
          <p:cNvPr id="18" name="Text 16"/>
          <p:cNvSpPr/>
          <p:nvPr/>
        </p:nvSpPr>
        <p:spPr>
          <a:xfrm>
            <a:off x="8839200" y="2633472"/>
            <a:ext cx="2804160" cy="950976"/>
          </a:xfrm>
          <a:prstGeom prst="rect">
            <a:avLst/>
          </a:prstGeom>
          <a:noFill/>
          <a:ln/>
        </p:spPr>
        <p:txBody>
          <a:bodyPr wrap="square" rtlCol="0" anchor="ctr"/>
          <a:lstStyle/>
          <a:p>
            <a:pPr algn="ctr"/>
            <a:r>
              <a:rPr lang="en-US" sz="1400" dirty="0">
                <a:solidFill>
                  <a:srgbClr val="FFEECC"/>
                </a:solidFill>
                <a:latin typeface="Calibri" pitchFamily="34" charset="0"/>
                <a:ea typeface="Calibri" pitchFamily="34" charset="-122"/>
                <a:cs typeface="Calibri" pitchFamily="34" charset="-120"/>
              </a:rPr>
              <a:t>Short-Term Missionaries</a:t>
            </a:r>
            <a:endParaRPr lang="en-US" sz="1400" dirty="0"/>
          </a:p>
          <a:p>
            <a:pPr algn="ctr"/>
            <a:r>
              <a:rPr lang="en-US" sz="1400" dirty="0">
                <a:solidFill>
                  <a:srgbClr val="FFEECC"/>
                </a:solidFill>
                <a:latin typeface="Calibri" pitchFamily="34" charset="0"/>
                <a:ea typeface="Calibri" pitchFamily="34" charset="-122"/>
                <a:cs typeface="Calibri" pitchFamily="34" charset="-120"/>
              </a:rPr>
              <a:t>23 Teams  |  11,054 Hours</a:t>
            </a:r>
            <a:endParaRPr lang="en-US" sz="1400" dirty="0"/>
          </a:p>
        </p:txBody>
      </p:sp>
      <p:sp>
        <p:nvSpPr>
          <p:cNvPr id="19" name="Shape 17"/>
          <p:cNvSpPr/>
          <p:nvPr/>
        </p:nvSpPr>
        <p:spPr>
          <a:xfrm>
            <a:off x="365760" y="3591995"/>
            <a:ext cx="5364480" cy="3145536"/>
          </a:xfrm>
          <a:prstGeom prst="roundRect">
            <a:avLst>
              <a:gd name="adj" fmla="val 3101"/>
            </a:avLst>
          </a:prstGeom>
          <a:solidFill>
            <a:srgbClr val="0E2841"/>
          </a:solidFill>
          <a:ln/>
          <a:effectLst>
            <a:outerShdw blurRad="76200" dist="25400" dir="8100000" algn="bl" rotWithShape="0">
              <a:srgbClr val="000000">
                <a:alpha val="10000"/>
              </a:srgbClr>
            </a:outerShdw>
          </a:effectLst>
        </p:spPr>
        <p:txBody>
          <a:bodyPr/>
          <a:lstStyle/>
          <a:p>
            <a:endParaRPr lang="en-US" sz="2400"/>
          </a:p>
        </p:txBody>
      </p:sp>
      <p:sp>
        <p:nvSpPr>
          <p:cNvPr id="20" name="Text 18"/>
          <p:cNvSpPr/>
          <p:nvPr/>
        </p:nvSpPr>
        <p:spPr>
          <a:xfrm>
            <a:off x="609600" y="3713915"/>
            <a:ext cx="4876800" cy="426720"/>
          </a:xfrm>
          <a:prstGeom prst="rect">
            <a:avLst/>
          </a:prstGeom>
          <a:noFill/>
          <a:ln/>
        </p:spPr>
        <p:txBody>
          <a:bodyPr wrap="square" rtlCol="0" anchor="ctr"/>
          <a:lstStyle/>
          <a:p>
            <a:r>
              <a:rPr lang="en-US" sz="1267" b="1" kern="0" spc="200" dirty="0">
                <a:solidFill>
                  <a:srgbClr val="E97132"/>
                </a:solidFill>
                <a:latin typeface="Calibri" pitchFamily="34" charset="0"/>
                <a:ea typeface="Calibri" pitchFamily="34" charset="-122"/>
                <a:cs typeface="Calibri" pitchFamily="34" charset="-120"/>
              </a:rPr>
              <a:t>WHAT SERVANT TEAMS ACCOMPLISHED</a:t>
            </a:r>
            <a:endParaRPr lang="en-US" sz="1267" dirty="0"/>
          </a:p>
        </p:txBody>
      </p:sp>
      <p:sp>
        <p:nvSpPr>
          <p:cNvPr id="21" name="Shape 19"/>
          <p:cNvSpPr/>
          <p:nvPr/>
        </p:nvSpPr>
        <p:spPr>
          <a:xfrm>
            <a:off x="609600" y="4250363"/>
            <a:ext cx="134112" cy="134112"/>
          </a:xfrm>
          <a:prstGeom prst="ellipse">
            <a:avLst/>
          </a:prstGeom>
          <a:solidFill>
            <a:srgbClr val="E97132"/>
          </a:solidFill>
          <a:ln/>
        </p:spPr>
        <p:txBody>
          <a:bodyPr/>
          <a:lstStyle/>
          <a:p>
            <a:endParaRPr lang="en-US" sz="2400"/>
          </a:p>
        </p:txBody>
      </p:sp>
      <p:sp>
        <p:nvSpPr>
          <p:cNvPr id="22" name="Text 20"/>
          <p:cNvSpPr/>
          <p:nvPr/>
        </p:nvSpPr>
        <p:spPr>
          <a:xfrm>
            <a:off x="829056" y="4201595"/>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16 Houses Built  |  1 Roof Repaired</a:t>
            </a:r>
            <a:endParaRPr lang="en-US" sz="1333" dirty="0"/>
          </a:p>
        </p:txBody>
      </p:sp>
      <p:sp>
        <p:nvSpPr>
          <p:cNvPr id="23" name="Shape 21"/>
          <p:cNvSpPr/>
          <p:nvPr/>
        </p:nvSpPr>
        <p:spPr>
          <a:xfrm>
            <a:off x="609600" y="4652699"/>
            <a:ext cx="134112" cy="134112"/>
          </a:xfrm>
          <a:prstGeom prst="ellipse">
            <a:avLst/>
          </a:prstGeom>
          <a:solidFill>
            <a:srgbClr val="E97132"/>
          </a:solidFill>
          <a:ln/>
        </p:spPr>
        <p:txBody>
          <a:bodyPr/>
          <a:lstStyle/>
          <a:p>
            <a:endParaRPr lang="en-US" sz="2400"/>
          </a:p>
        </p:txBody>
      </p:sp>
      <p:sp>
        <p:nvSpPr>
          <p:cNvPr id="24" name="Text 22"/>
          <p:cNvSpPr/>
          <p:nvPr/>
        </p:nvSpPr>
        <p:spPr>
          <a:xfrm>
            <a:off x="829056" y="4603931"/>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5 Church/Campus Repair Weeks</a:t>
            </a:r>
            <a:endParaRPr lang="en-US" sz="1333" dirty="0"/>
          </a:p>
        </p:txBody>
      </p:sp>
      <p:sp>
        <p:nvSpPr>
          <p:cNvPr id="25" name="Shape 23"/>
          <p:cNvSpPr/>
          <p:nvPr/>
        </p:nvSpPr>
        <p:spPr>
          <a:xfrm>
            <a:off x="609600" y="5055035"/>
            <a:ext cx="134112" cy="134112"/>
          </a:xfrm>
          <a:prstGeom prst="ellipse">
            <a:avLst/>
          </a:prstGeom>
          <a:solidFill>
            <a:srgbClr val="E97132"/>
          </a:solidFill>
          <a:ln/>
        </p:spPr>
        <p:txBody>
          <a:bodyPr/>
          <a:lstStyle/>
          <a:p>
            <a:endParaRPr lang="en-US" sz="2400"/>
          </a:p>
        </p:txBody>
      </p:sp>
      <p:sp>
        <p:nvSpPr>
          <p:cNvPr id="26" name="Text 24"/>
          <p:cNvSpPr/>
          <p:nvPr/>
        </p:nvSpPr>
        <p:spPr>
          <a:xfrm>
            <a:off x="829056" y="5006267"/>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3 Vacation Bible Schools (VBS)</a:t>
            </a:r>
            <a:endParaRPr lang="en-US" sz="1333" dirty="0"/>
          </a:p>
        </p:txBody>
      </p:sp>
      <p:sp>
        <p:nvSpPr>
          <p:cNvPr id="27" name="Shape 25"/>
          <p:cNvSpPr/>
          <p:nvPr/>
        </p:nvSpPr>
        <p:spPr>
          <a:xfrm>
            <a:off x="609600" y="5457371"/>
            <a:ext cx="134112" cy="134112"/>
          </a:xfrm>
          <a:prstGeom prst="ellipse">
            <a:avLst/>
          </a:prstGeom>
          <a:solidFill>
            <a:srgbClr val="E97132"/>
          </a:solidFill>
          <a:ln/>
        </p:spPr>
        <p:txBody>
          <a:bodyPr/>
          <a:lstStyle/>
          <a:p>
            <a:endParaRPr lang="en-US" sz="2400"/>
          </a:p>
        </p:txBody>
      </p:sp>
      <p:sp>
        <p:nvSpPr>
          <p:cNvPr id="28" name="Text 26"/>
          <p:cNvSpPr/>
          <p:nvPr/>
        </p:nvSpPr>
        <p:spPr>
          <a:xfrm>
            <a:off x="829056" y="5408603"/>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4 Thanksgiving Dinners — 1,400 Served</a:t>
            </a:r>
            <a:endParaRPr lang="en-US" sz="1333" dirty="0"/>
          </a:p>
        </p:txBody>
      </p:sp>
      <p:sp>
        <p:nvSpPr>
          <p:cNvPr id="29" name="Shape 27"/>
          <p:cNvSpPr/>
          <p:nvPr/>
        </p:nvSpPr>
        <p:spPr>
          <a:xfrm>
            <a:off x="609600" y="5859707"/>
            <a:ext cx="134112" cy="134112"/>
          </a:xfrm>
          <a:prstGeom prst="ellipse">
            <a:avLst/>
          </a:prstGeom>
          <a:solidFill>
            <a:srgbClr val="E97132"/>
          </a:solidFill>
          <a:ln/>
        </p:spPr>
        <p:txBody>
          <a:bodyPr/>
          <a:lstStyle/>
          <a:p>
            <a:endParaRPr lang="en-US" sz="2400"/>
          </a:p>
        </p:txBody>
      </p:sp>
      <p:sp>
        <p:nvSpPr>
          <p:cNvPr id="30" name="Text 28"/>
          <p:cNvSpPr/>
          <p:nvPr/>
        </p:nvSpPr>
        <p:spPr>
          <a:xfrm>
            <a:off x="829056" y="5810939"/>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1 Water/Hygiene Clinic  |  1 Foot Clinic</a:t>
            </a:r>
            <a:endParaRPr lang="en-US" sz="1333" dirty="0"/>
          </a:p>
        </p:txBody>
      </p:sp>
      <p:sp>
        <p:nvSpPr>
          <p:cNvPr id="31" name="Shape 29"/>
          <p:cNvSpPr/>
          <p:nvPr/>
        </p:nvSpPr>
        <p:spPr>
          <a:xfrm>
            <a:off x="609600" y="6262043"/>
            <a:ext cx="134112" cy="134112"/>
          </a:xfrm>
          <a:prstGeom prst="ellipse">
            <a:avLst/>
          </a:prstGeom>
          <a:solidFill>
            <a:srgbClr val="E97132"/>
          </a:solidFill>
          <a:ln/>
        </p:spPr>
        <p:txBody>
          <a:bodyPr/>
          <a:lstStyle/>
          <a:p>
            <a:endParaRPr lang="en-US" sz="2400"/>
          </a:p>
        </p:txBody>
      </p:sp>
      <p:sp>
        <p:nvSpPr>
          <p:cNvPr id="32" name="Text 30"/>
          <p:cNvSpPr/>
          <p:nvPr/>
        </p:nvSpPr>
        <p:spPr>
          <a:xfrm>
            <a:off x="829056" y="6213275"/>
            <a:ext cx="4693920" cy="365760"/>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1 Sports Camp  |  1 Women's Ministry Event</a:t>
            </a:r>
            <a:endParaRPr lang="en-US" sz="1333" dirty="0"/>
          </a:p>
        </p:txBody>
      </p:sp>
      <p:sp>
        <p:nvSpPr>
          <p:cNvPr id="33" name="Shape 31"/>
          <p:cNvSpPr/>
          <p:nvPr/>
        </p:nvSpPr>
        <p:spPr>
          <a:xfrm>
            <a:off x="6078582" y="3925824"/>
            <a:ext cx="2882538" cy="2804451"/>
          </a:xfrm>
          <a:prstGeom prst="roundRect">
            <a:avLst>
              <a:gd name="adj" fmla="val 3333"/>
            </a:avLst>
          </a:prstGeom>
          <a:solidFill>
            <a:srgbClr val="7B2D8B"/>
          </a:solidFill>
          <a:ln/>
          <a:effectLst>
            <a:outerShdw blurRad="76200" dist="25400" dir="8100000" algn="bl" rotWithShape="0">
              <a:srgbClr val="000000">
                <a:alpha val="10000"/>
              </a:srgbClr>
            </a:outerShdw>
          </a:effectLst>
        </p:spPr>
        <p:txBody>
          <a:bodyPr/>
          <a:lstStyle/>
          <a:p>
            <a:endParaRPr lang="en-US" sz="2400"/>
          </a:p>
        </p:txBody>
      </p:sp>
      <p:sp>
        <p:nvSpPr>
          <p:cNvPr id="34" name="Text 32"/>
          <p:cNvSpPr/>
          <p:nvPr/>
        </p:nvSpPr>
        <p:spPr>
          <a:xfrm>
            <a:off x="6181344" y="4047744"/>
            <a:ext cx="2633472" cy="426720"/>
          </a:xfrm>
          <a:prstGeom prst="rect">
            <a:avLst/>
          </a:prstGeom>
          <a:noFill/>
          <a:ln/>
        </p:spPr>
        <p:txBody>
          <a:bodyPr wrap="square" rtlCol="0" anchor="ctr"/>
          <a:lstStyle/>
          <a:p>
            <a:r>
              <a:rPr lang="en-US" sz="1267" b="1" kern="0" spc="200" dirty="0">
                <a:solidFill>
                  <a:srgbClr val="FFFFFF"/>
                </a:solidFill>
                <a:latin typeface="Calibri" pitchFamily="34" charset="0"/>
                <a:ea typeface="Calibri" pitchFamily="34" charset="-122"/>
                <a:cs typeface="Calibri" pitchFamily="34" charset="-120"/>
              </a:rPr>
              <a:t>ADELANTE MUSIC</a:t>
            </a:r>
            <a:endParaRPr lang="en-US" sz="1267" dirty="0"/>
          </a:p>
        </p:txBody>
      </p:sp>
      <p:sp>
        <p:nvSpPr>
          <p:cNvPr id="35" name="Shape 33"/>
          <p:cNvSpPr/>
          <p:nvPr/>
        </p:nvSpPr>
        <p:spPr>
          <a:xfrm>
            <a:off x="6181344" y="4511040"/>
            <a:ext cx="2438400" cy="0"/>
          </a:xfrm>
          <a:prstGeom prst="line">
            <a:avLst/>
          </a:prstGeom>
          <a:noFill/>
          <a:ln w="12700">
            <a:solidFill>
              <a:srgbClr val="FFFFFF"/>
            </a:solidFill>
            <a:prstDash val="dash"/>
          </a:ln>
        </p:spPr>
        <p:txBody>
          <a:bodyPr/>
          <a:lstStyle/>
          <a:p>
            <a:endParaRPr lang="en-US" sz="2400"/>
          </a:p>
        </p:txBody>
      </p:sp>
      <p:sp>
        <p:nvSpPr>
          <p:cNvPr id="36" name="Shape 34"/>
          <p:cNvSpPr/>
          <p:nvPr/>
        </p:nvSpPr>
        <p:spPr>
          <a:xfrm>
            <a:off x="6181344" y="4657344"/>
            <a:ext cx="121920" cy="121920"/>
          </a:xfrm>
          <a:prstGeom prst="ellipse">
            <a:avLst/>
          </a:prstGeom>
          <a:solidFill>
            <a:srgbClr val="FFFFFF"/>
          </a:solidFill>
          <a:ln/>
        </p:spPr>
        <p:txBody>
          <a:bodyPr/>
          <a:lstStyle/>
          <a:p>
            <a:endParaRPr lang="en-US" sz="2400"/>
          </a:p>
        </p:txBody>
      </p:sp>
      <p:sp>
        <p:nvSpPr>
          <p:cNvPr id="37" name="Text 35"/>
          <p:cNvSpPr/>
          <p:nvPr/>
        </p:nvSpPr>
        <p:spPr>
          <a:xfrm>
            <a:off x="6376416" y="4608576"/>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75 Music Classes</a:t>
            </a:r>
            <a:endParaRPr lang="en-US" sz="1333" dirty="0"/>
          </a:p>
        </p:txBody>
      </p:sp>
      <p:sp>
        <p:nvSpPr>
          <p:cNvPr id="38" name="Shape 36"/>
          <p:cNvSpPr/>
          <p:nvPr/>
        </p:nvSpPr>
        <p:spPr>
          <a:xfrm>
            <a:off x="6181344" y="5242560"/>
            <a:ext cx="121920" cy="121920"/>
          </a:xfrm>
          <a:prstGeom prst="ellipse">
            <a:avLst/>
          </a:prstGeom>
          <a:solidFill>
            <a:srgbClr val="FFFFFF"/>
          </a:solidFill>
          <a:ln/>
        </p:spPr>
        <p:txBody>
          <a:bodyPr/>
          <a:lstStyle/>
          <a:p>
            <a:endParaRPr lang="en-US" sz="2400"/>
          </a:p>
        </p:txBody>
      </p:sp>
      <p:sp>
        <p:nvSpPr>
          <p:cNvPr id="39" name="Text 37"/>
          <p:cNvSpPr/>
          <p:nvPr/>
        </p:nvSpPr>
        <p:spPr>
          <a:xfrm>
            <a:off x="6376416" y="5193792"/>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8 Avg. Recurrent Students</a:t>
            </a:r>
            <a:endParaRPr lang="en-US" sz="1333" dirty="0"/>
          </a:p>
        </p:txBody>
      </p:sp>
      <p:sp>
        <p:nvSpPr>
          <p:cNvPr id="40" name="Shape 38"/>
          <p:cNvSpPr/>
          <p:nvPr/>
        </p:nvSpPr>
        <p:spPr>
          <a:xfrm>
            <a:off x="6181344" y="5827776"/>
            <a:ext cx="121920" cy="121920"/>
          </a:xfrm>
          <a:prstGeom prst="ellipse">
            <a:avLst/>
          </a:prstGeom>
          <a:solidFill>
            <a:srgbClr val="FFFFFF"/>
          </a:solidFill>
          <a:ln/>
        </p:spPr>
        <p:txBody>
          <a:bodyPr/>
          <a:lstStyle/>
          <a:p>
            <a:endParaRPr lang="en-US" sz="2400"/>
          </a:p>
        </p:txBody>
      </p:sp>
      <p:sp>
        <p:nvSpPr>
          <p:cNvPr id="41" name="Text 39"/>
          <p:cNvSpPr/>
          <p:nvPr/>
        </p:nvSpPr>
        <p:spPr>
          <a:xfrm>
            <a:off x="6376416" y="5779008"/>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47 Mariachi Performances</a:t>
            </a:r>
            <a:endParaRPr lang="en-US" sz="1333" dirty="0"/>
          </a:p>
        </p:txBody>
      </p:sp>
      <p:sp>
        <p:nvSpPr>
          <p:cNvPr id="42" name="Shape 40"/>
          <p:cNvSpPr/>
          <p:nvPr/>
        </p:nvSpPr>
        <p:spPr>
          <a:xfrm>
            <a:off x="6181344" y="6412992"/>
            <a:ext cx="121920" cy="121920"/>
          </a:xfrm>
          <a:prstGeom prst="ellipse">
            <a:avLst/>
          </a:prstGeom>
          <a:solidFill>
            <a:srgbClr val="FFFFFF"/>
          </a:solidFill>
          <a:ln/>
        </p:spPr>
        <p:txBody>
          <a:bodyPr/>
          <a:lstStyle/>
          <a:p>
            <a:endParaRPr lang="en-US" sz="2400"/>
          </a:p>
        </p:txBody>
      </p:sp>
      <p:sp>
        <p:nvSpPr>
          <p:cNvPr id="43" name="Text 41"/>
          <p:cNvSpPr/>
          <p:nvPr/>
        </p:nvSpPr>
        <p:spPr>
          <a:xfrm>
            <a:off x="6376416" y="6364224"/>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176 Podcast Episodes</a:t>
            </a:r>
            <a:endParaRPr lang="en-US" sz="1333" dirty="0"/>
          </a:p>
        </p:txBody>
      </p:sp>
      <p:sp>
        <p:nvSpPr>
          <p:cNvPr id="44" name="Shape 42"/>
          <p:cNvSpPr/>
          <p:nvPr/>
        </p:nvSpPr>
        <p:spPr>
          <a:xfrm>
            <a:off x="9204960" y="3925824"/>
            <a:ext cx="2614023" cy="2811708"/>
          </a:xfrm>
          <a:prstGeom prst="roundRect">
            <a:avLst>
              <a:gd name="adj" fmla="val 3333"/>
            </a:avLst>
          </a:prstGeom>
          <a:solidFill>
            <a:srgbClr val="196B24"/>
          </a:solidFill>
          <a:ln/>
          <a:effectLst>
            <a:outerShdw blurRad="76200" dist="25400" dir="8100000" algn="bl" rotWithShape="0">
              <a:srgbClr val="000000">
                <a:alpha val="10000"/>
              </a:srgbClr>
            </a:outerShdw>
          </a:effectLst>
        </p:spPr>
        <p:txBody>
          <a:bodyPr/>
          <a:lstStyle/>
          <a:p>
            <a:endParaRPr lang="en-US" sz="2400"/>
          </a:p>
        </p:txBody>
      </p:sp>
      <p:sp>
        <p:nvSpPr>
          <p:cNvPr id="45" name="Text 43"/>
          <p:cNvSpPr/>
          <p:nvPr/>
        </p:nvSpPr>
        <p:spPr>
          <a:xfrm>
            <a:off x="9351264" y="4047744"/>
            <a:ext cx="2633472" cy="426720"/>
          </a:xfrm>
          <a:prstGeom prst="rect">
            <a:avLst/>
          </a:prstGeom>
          <a:noFill/>
          <a:ln/>
        </p:spPr>
        <p:txBody>
          <a:bodyPr wrap="square" rtlCol="0" anchor="ctr"/>
          <a:lstStyle/>
          <a:p>
            <a:r>
              <a:rPr lang="en-US" sz="1267" b="1" kern="0" spc="200" dirty="0">
                <a:solidFill>
                  <a:srgbClr val="FFFFFF"/>
                </a:solidFill>
                <a:latin typeface="Calibri" pitchFamily="34" charset="0"/>
                <a:ea typeface="Calibri" pitchFamily="34" charset="-122"/>
                <a:cs typeface="Calibri" pitchFamily="34" charset="-120"/>
              </a:rPr>
              <a:t>PRISON MINISTRY</a:t>
            </a:r>
            <a:endParaRPr lang="en-US" sz="1267" dirty="0"/>
          </a:p>
        </p:txBody>
      </p:sp>
      <p:sp>
        <p:nvSpPr>
          <p:cNvPr id="46" name="Shape 44"/>
          <p:cNvSpPr/>
          <p:nvPr/>
        </p:nvSpPr>
        <p:spPr>
          <a:xfrm>
            <a:off x="9351264" y="4511040"/>
            <a:ext cx="2438400" cy="0"/>
          </a:xfrm>
          <a:prstGeom prst="line">
            <a:avLst/>
          </a:prstGeom>
          <a:noFill/>
          <a:ln w="12700">
            <a:solidFill>
              <a:srgbClr val="FFFFFF"/>
            </a:solidFill>
            <a:prstDash val="dash"/>
          </a:ln>
        </p:spPr>
        <p:txBody>
          <a:bodyPr/>
          <a:lstStyle/>
          <a:p>
            <a:endParaRPr lang="en-US" sz="2400"/>
          </a:p>
        </p:txBody>
      </p:sp>
      <p:sp>
        <p:nvSpPr>
          <p:cNvPr id="47" name="Shape 45"/>
          <p:cNvSpPr/>
          <p:nvPr/>
        </p:nvSpPr>
        <p:spPr>
          <a:xfrm>
            <a:off x="9351264" y="4657344"/>
            <a:ext cx="121920" cy="121920"/>
          </a:xfrm>
          <a:prstGeom prst="ellipse">
            <a:avLst/>
          </a:prstGeom>
          <a:solidFill>
            <a:srgbClr val="FFFFFF"/>
          </a:solidFill>
          <a:ln/>
        </p:spPr>
        <p:txBody>
          <a:bodyPr/>
          <a:lstStyle/>
          <a:p>
            <a:endParaRPr lang="en-US" sz="2400"/>
          </a:p>
        </p:txBody>
      </p:sp>
      <p:sp>
        <p:nvSpPr>
          <p:cNvPr id="48" name="Text 46"/>
          <p:cNvSpPr/>
          <p:nvPr/>
        </p:nvSpPr>
        <p:spPr>
          <a:xfrm>
            <a:off x="9546336" y="4608576"/>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78 Worship Services</a:t>
            </a:r>
            <a:endParaRPr lang="en-US" sz="1333" dirty="0"/>
          </a:p>
        </p:txBody>
      </p:sp>
      <p:sp>
        <p:nvSpPr>
          <p:cNvPr id="49" name="Shape 47"/>
          <p:cNvSpPr/>
          <p:nvPr/>
        </p:nvSpPr>
        <p:spPr>
          <a:xfrm>
            <a:off x="9351264" y="5242560"/>
            <a:ext cx="121920" cy="121920"/>
          </a:xfrm>
          <a:prstGeom prst="ellipse">
            <a:avLst/>
          </a:prstGeom>
          <a:solidFill>
            <a:srgbClr val="FFFFFF"/>
          </a:solidFill>
          <a:ln/>
        </p:spPr>
        <p:txBody>
          <a:bodyPr/>
          <a:lstStyle/>
          <a:p>
            <a:endParaRPr lang="en-US" sz="2400"/>
          </a:p>
        </p:txBody>
      </p:sp>
      <p:sp>
        <p:nvSpPr>
          <p:cNvPr id="50" name="Text 48"/>
          <p:cNvSpPr/>
          <p:nvPr/>
        </p:nvSpPr>
        <p:spPr>
          <a:xfrm>
            <a:off x="9546336" y="5193792"/>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6,384 Annual Attendance</a:t>
            </a:r>
            <a:endParaRPr lang="en-US" sz="1333" dirty="0"/>
          </a:p>
        </p:txBody>
      </p:sp>
      <p:sp>
        <p:nvSpPr>
          <p:cNvPr id="51" name="Shape 49"/>
          <p:cNvSpPr/>
          <p:nvPr/>
        </p:nvSpPr>
        <p:spPr>
          <a:xfrm>
            <a:off x="9351264" y="5827776"/>
            <a:ext cx="121920" cy="121920"/>
          </a:xfrm>
          <a:prstGeom prst="ellipse">
            <a:avLst/>
          </a:prstGeom>
          <a:solidFill>
            <a:srgbClr val="FFFFFF"/>
          </a:solidFill>
          <a:ln/>
        </p:spPr>
        <p:txBody>
          <a:bodyPr/>
          <a:lstStyle/>
          <a:p>
            <a:endParaRPr lang="en-US" sz="2400"/>
          </a:p>
        </p:txBody>
      </p:sp>
      <p:sp>
        <p:nvSpPr>
          <p:cNvPr id="52" name="Text 50"/>
          <p:cNvSpPr/>
          <p:nvPr/>
        </p:nvSpPr>
        <p:spPr>
          <a:xfrm>
            <a:off x="9546336" y="5779008"/>
            <a:ext cx="2438400" cy="512064"/>
          </a:xfrm>
          <a:prstGeom prst="rect">
            <a:avLst/>
          </a:prstGeom>
          <a:noFill/>
          <a:ln/>
        </p:spPr>
        <p:txBody>
          <a:bodyPr wrap="square" rtlCol="0" anchor="ctr"/>
          <a:lstStyle/>
          <a:p>
            <a:r>
              <a:rPr lang="en-US" sz="1333" dirty="0">
                <a:solidFill>
                  <a:srgbClr val="FFFFFF"/>
                </a:solidFill>
                <a:latin typeface="Calibri" pitchFamily="34" charset="0"/>
                <a:ea typeface="Calibri" pitchFamily="34" charset="-122"/>
                <a:cs typeface="Calibri" pitchFamily="34" charset="-120"/>
              </a:rPr>
              <a:t>435 Bibles Distributed</a:t>
            </a:r>
            <a:endParaRPr lang="en-US" sz="1333"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Food Pantry"/>
          <p:cNvSpPr txBox="1">
            <a:spLocks noGrp="1"/>
          </p:cNvSpPr>
          <p:nvPr>
            <p:ph type="title"/>
          </p:nvPr>
        </p:nvSpPr>
        <p:spPr>
          <a:xfrm>
            <a:off x="455034" y="606436"/>
            <a:ext cx="3529137" cy="1140721"/>
          </a:xfrm>
          <a:prstGeom prst="rect">
            <a:avLst/>
          </a:prstGeom>
        </p:spPr>
        <p:txBody>
          <a:bodyPr>
            <a:normAutofit/>
          </a:bodyPr>
          <a:lstStyle>
            <a:lvl1pPr>
              <a:defRPr sz="9600" b="1" spc="-192"/>
            </a:lvl1pPr>
          </a:lstStyle>
          <a:p>
            <a:r>
              <a:rPr sz="4800" dirty="0"/>
              <a:t>Food Pantry</a:t>
            </a:r>
          </a:p>
        </p:txBody>
      </p:sp>
      <p:pic>
        <p:nvPicPr>
          <p:cNvPr id="160" name="Image" descr="Image"/>
          <p:cNvPicPr>
            <a:picLocks noChangeAspect="1"/>
          </p:cNvPicPr>
          <p:nvPr/>
        </p:nvPicPr>
        <p:blipFill>
          <a:blip r:embed="rId2"/>
          <a:stretch>
            <a:fillRect/>
          </a:stretch>
        </p:blipFill>
        <p:spPr>
          <a:xfrm>
            <a:off x="4342479" y="982077"/>
            <a:ext cx="3870252" cy="2900581"/>
          </a:xfrm>
          <a:prstGeom prst="rect">
            <a:avLst/>
          </a:prstGeom>
          <a:ln w="12700">
            <a:miter lim="400000"/>
          </a:ln>
        </p:spPr>
      </p:pic>
      <p:pic>
        <p:nvPicPr>
          <p:cNvPr id="161" name="Image" descr="Image"/>
          <p:cNvPicPr>
            <a:picLocks noChangeAspect="1"/>
          </p:cNvPicPr>
          <p:nvPr/>
        </p:nvPicPr>
        <p:blipFill>
          <a:blip r:embed="rId3"/>
          <a:stretch>
            <a:fillRect/>
          </a:stretch>
        </p:blipFill>
        <p:spPr>
          <a:xfrm>
            <a:off x="459574" y="2174250"/>
            <a:ext cx="4105026" cy="3076097"/>
          </a:xfrm>
          <a:prstGeom prst="rect">
            <a:avLst/>
          </a:prstGeom>
          <a:ln w="12700">
            <a:miter lim="400000"/>
          </a:ln>
        </p:spPr>
      </p:pic>
      <p:sp>
        <p:nvSpPr>
          <p:cNvPr id="162" name="4500+ Food Basket Distributed in El Paso and Food distributed to 10 Missions and Organization Locally and Internationally."/>
          <p:cNvSpPr txBox="1"/>
          <p:nvPr/>
        </p:nvSpPr>
        <p:spPr>
          <a:xfrm>
            <a:off x="2512087" y="5677440"/>
            <a:ext cx="6932411" cy="88229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a:defRPr sz="4000"/>
            </a:lvl1pPr>
          </a:lstStyle>
          <a:p>
            <a:r>
              <a:rPr lang="en-US" sz="2700" dirty="0"/>
              <a:t>1200</a:t>
            </a:r>
            <a:r>
              <a:rPr sz="2700" dirty="0"/>
              <a:t>+ Food Basket</a:t>
            </a:r>
            <a:r>
              <a:rPr lang="en-US" sz="2700" dirty="0"/>
              <a:t>s</a:t>
            </a:r>
            <a:r>
              <a:rPr sz="2700" dirty="0"/>
              <a:t> Distributed in El Paso and</a:t>
            </a:r>
            <a:endParaRPr lang="en-US" sz="2700" dirty="0"/>
          </a:p>
          <a:p>
            <a:pPr algn="ctr"/>
            <a:r>
              <a:rPr sz="2700" dirty="0"/>
              <a:t>Missions and Organization</a:t>
            </a:r>
            <a:r>
              <a:rPr lang="en-US" sz="2700" dirty="0"/>
              <a:t>s</a:t>
            </a:r>
            <a:r>
              <a:rPr sz="2700" dirty="0"/>
              <a:t> </a:t>
            </a:r>
            <a:r>
              <a:rPr lang="en-US" sz="2700" dirty="0"/>
              <a:t>every month.</a:t>
            </a:r>
            <a:r>
              <a:rPr sz="2700" dirty="0"/>
              <a:t> </a:t>
            </a:r>
          </a:p>
        </p:txBody>
      </p:sp>
      <p:pic>
        <p:nvPicPr>
          <p:cNvPr id="163" name="Image" descr="Image"/>
          <p:cNvPicPr>
            <a:picLocks noChangeAspect="1"/>
          </p:cNvPicPr>
          <p:nvPr/>
        </p:nvPicPr>
        <p:blipFill>
          <a:blip r:embed="rId4"/>
          <a:stretch>
            <a:fillRect/>
          </a:stretch>
        </p:blipFill>
        <p:spPr>
          <a:xfrm>
            <a:off x="7811775" y="2174250"/>
            <a:ext cx="3920651" cy="2940488"/>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219456"/>
          </a:xfrm>
          <a:prstGeom prst="rect">
            <a:avLst/>
          </a:prstGeom>
          <a:solidFill>
            <a:srgbClr val="E97132"/>
          </a:solidFill>
          <a:ln/>
        </p:spPr>
        <p:txBody>
          <a:bodyPr/>
          <a:lstStyle/>
          <a:p>
            <a:endParaRPr lang="en-US" sz="2400"/>
          </a:p>
        </p:txBody>
      </p:sp>
      <p:sp>
        <p:nvSpPr>
          <p:cNvPr id="3" name="Text 1"/>
          <p:cNvSpPr/>
          <p:nvPr/>
        </p:nvSpPr>
        <p:spPr>
          <a:xfrm>
            <a:off x="487680" y="341376"/>
            <a:ext cx="11216640" cy="792480"/>
          </a:xfrm>
          <a:prstGeom prst="rect">
            <a:avLst/>
          </a:prstGeom>
          <a:noFill/>
          <a:ln/>
        </p:spPr>
        <p:txBody>
          <a:bodyPr wrap="square" rtlCol="0" anchor="ctr"/>
          <a:lstStyle/>
          <a:p>
            <a:r>
              <a:rPr lang="en-US" sz="4533" b="1" dirty="0">
                <a:solidFill>
                  <a:srgbClr val="0E2841"/>
                </a:solidFill>
                <a:latin typeface="Calibri" pitchFamily="34" charset="0"/>
                <a:ea typeface="Calibri" pitchFamily="34" charset="-122"/>
                <a:cs typeface="Calibri" pitchFamily="34" charset="-120"/>
              </a:rPr>
              <a:t>Humanitarian Aid Distribution</a:t>
            </a:r>
            <a:endParaRPr lang="en-US" sz="4533" dirty="0"/>
          </a:p>
        </p:txBody>
      </p:sp>
      <p:sp>
        <p:nvSpPr>
          <p:cNvPr id="4" name="Shape 2"/>
          <p:cNvSpPr/>
          <p:nvPr/>
        </p:nvSpPr>
        <p:spPr>
          <a:xfrm>
            <a:off x="487680" y="1194816"/>
            <a:ext cx="11216640" cy="0"/>
          </a:xfrm>
          <a:prstGeom prst="line">
            <a:avLst/>
          </a:prstGeom>
          <a:noFill/>
          <a:ln w="25400">
            <a:solidFill>
              <a:srgbClr val="E97132"/>
            </a:solidFill>
            <a:prstDash val="solid"/>
          </a:ln>
        </p:spPr>
        <p:txBody>
          <a:bodyPr/>
          <a:lstStyle/>
          <a:p>
            <a:endParaRPr lang="en-US" sz="2400"/>
          </a:p>
        </p:txBody>
      </p:sp>
      <p:sp>
        <p:nvSpPr>
          <p:cNvPr id="5" name="Shape 3"/>
          <p:cNvSpPr/>
          <p:nvPr/>
        </p:nvSpPr>
        <p:spPr>
          <a:xfrm>
            <a:off x="365760" y="1402080"/>
            <a:ext cx="5547360" cy="5120640"/>
          </a:xfrm>
          <a:prstGeom prst="roundRect">
            <a:avLst>
              <a:gd name="adj" fmla="val 1905"/>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6" name="Text 4"/>
          <p:cNvSpPr/>
          <p:nvPr/>
        </p:nvSpPr>
        <p:spPr>
          <a:xfrm>
            <a:off x="609600" y="1524000"/>
            <a:ext cx="5059680" cy="512064"/>
          </a:xfrm>
          <a:prstGeom prst="rect">
            <a:avLst/>
          </a:prstGeom>
          <a:noFill/>
          <a:ln/>
        </p:spPr>
        <p:txBody>
          <a:bodyPr wrap="square" rtlCol="0" anchor="ctr"/>
          <a:lstStyle/>
          <a:p>
            <a:r>
              <a:rPr lang="en-US" sz="2000" b="1" kern="0" spc="400" dirty="0">
                <a:solidFill>
                  <a:srgbClr val="FFFFFF"/>
                </a:solidFill>
                <a:latin typeface="Calibri" pitchFamily="34" charset="0"/>
                <a:ea typeface="Calibri" pitchFamily="34" charset="-122"/>
                <a:cs typeface="Calibri" pitchFamily="34" charset="-120"/>
              </a:rPr>
              <a:t>FOOD</a:t>
            </a:r>
            <a:endParaRPr lang="en-US" sz="2000" dirty="0"/>
          </a:p>
        </p:txBody>
      </p:sp>
      <p:sp>
        <p:nvSpPr>
          <p:cNvPr id="7" name="Shape 5"/>
          <p:cNvSpPr/>
          <p:nvPr/>
        </p:nvSpPr>
        <p:spPr>
          <a:xfrm>
            <a:off x="609600" y="2048256"/>
            <a:ext cx="4876800" cy="0"/>
          </a:xfrm>
          <a:prstGeom prst="line">
            <a:avLst/>
          </a:prstGeom>
          <a:noFill/>
          <a:ln w="12700">
            <a:solidFill>
              <a:srgbClr val="FFFFFF"/>
            </a:solidFill>
            <a:prstDash val="dash"/>
          </a:ln>
        </p:spPr>
        <p:txBody>
          <a:bodyPr/>
          <a:lstStyle/>
          <a:p>
            <a:endParaRPr lang="en-US" sz="2400"/>
          </a:p>
        </p:txBody>
      </p:sp>
      <p:sp>
        <p:nvSpPr>
          <p:cNvPr id="8" name="Text 6"/>
          <p:cNvSpPr/>
          <p:nvPr/>
        </p:nvSpPr>
        <p:spPr>
          <a:xfrm>
            <a:off x="609600" y="2170176"/>
            <a:ext cx="5059680" cy="792480"/>
          </a:xfrm>
          <a:prstGeom prst="rect">
            <a:avLst/>
          </a:prstGeom>
          <a:noFill/>
          <a:ln/>
        </p:spPr>
        <p:txBody>
          <a:bodyPr wrap="square" rtlCol="0" anchor="ctr"/>
          <a:lstStyle/>
          <a:p>
            <a:r>
              <a:rPr lang="en-US" sz="4000" b="1" dirty="0">
                <a:solidFill>
                  <a:srgbClr val="FFFFFF"/>
                </a:solidFill>
                <a:latin typeface="Calibri" pitchFamily="34" charset="0"/>
                <a:ea typeface="Calibri" pitchFamily="34" charset="-122"/>
                <a:cs typeface="Calibri" pitchFamily="34" charset="-120"/>
              </a:rPr>
              <a:t>478,676 lbs</a:t>
            </a:r>
            <a:endParaRPr lang="en-US" sz="4000" dirty="0"/>
          </a:p>
        </p:txBody>
      </p:sp>
      <p:sp>
        <p:nvSpPr>
          <p:cNvPr id="9" name="Text 7"/>
          <p:cNvSpPr/>
          <p:nvPr/>
        </p:nvSpPr>
        <p:spPr>
          <a:xfrm>
            <a:off x="609600" y="2901696"/>
            <a:ext cx="5059680" cy="365760"/>
          </a:xfrm>
          <a:prstGeom prst="rect">
            <a:avLst/>
          </a:prstGeom>
          <a:noFill/>
          <a:ln/>
        </p:spPr>
        <p:txBody>
          <a:bodyPr wrap="square" rtlCol="0" anchor="ctr"/>
          <a:lstStyle/>
          <a:p>
            <a:r>
              <a:rPr lang="en-US" sz="1600" dirty="0">
                <a:solidFill>
                  <a:srgbClr val="CCDDEE"/>
                </a:solidFill>
                <a:latin typeface="Calibri" pitchFamily="34" charset="0"/>
                <a:ea typeface="Calibri" pitchFamily="34" charset="-122"/>
                <a:cs typeface="Calibri" pitchFamily="34" charset="-120"/>
              </a:rPr>
              <a:t>of food distributed</a:t>
            </a:r>
            <a:endParaRPr lang="en-US" sz="1600" dirty="0"/>
          </a:p>
        </p:txBody>
      </p:sp>
      <p:sp>
        <p:nvSpPr>
          <p:cNvPr id="10" name="Shape 8"/>
          <p:cNvSpPr/>
          <p:nvPr/>
        </p:nvSpPr>
        <p:spPr>
          <a:xfrm>
            <a:off x="609600" y="3438144"/>
            <a:ext cx="4876800" cy="1316736"/>
          </a:xfrm>
          <a:prstGeom prst="roundRect">
            <a:avLst>
              <a:gd name="adj" fmla="val 5556"/>
            </a:avLst>
          </a:prstGeom>
          <a:solidFill>
            <a:srgbClr val="1A7399"/>
          </a:solidFill>
          <a:ln/>
        </p:spPr>
        <p:txBody>
          <a:bodyPr/>
          <a:lstStyle/>
          <a:p>
            <a:endParaRPr lang="en-US" sz="2400"/>
          </a:p>
        </p:txBody>
      </p:sp>
      <p:sp>
        <p:nvSpPr>
          <p:cNvPr id="11" name="Text 9"/>
          <p:cNvSpPr/>
          <p:nvPr/>
        </p:nvSpPr>
        <p:spPr>
          <a:xfrm>
            <a:off x="853440" y="3511296"/>
            <a:ext cx="2316480" cy="390144"/>
          </a:xfrm>
          <a:prstGeom prst="rect">
            <a:avLst/>
          </a:prstGeom>
          <a:noFill/>
          <a:ln/>
        </p:spPr>
        <p:txBody>
          <a:bodyPr wrap="square" rtlCol="0" anchor="ctr"/>
          <a:lstStyle/>
          <a:p>
            <a:r>
              <a:rPr lang="en-US" sz="1333" dirty="0">
                <a:solidFill>
                  <a:srgbClr val="CCDDEE"/>
                </a:solidFill>
                <a:latin typeface="Calibri" pitchFamily="34" charset="0"/>
                <a:ea typeface="Calibri" pitchFamily="34" charset="-122"/>
                <a:cs typeface="Calibri" pitchFamily="34" charset="-120"/>
              </a:rPr>
              <a:t>To Individuals</a:t>
            </a:r>
            <a:endParaRPr lang="en-US" sz="1333" dirty="0"/>
          </a:p>
        </p:txBody>
      </p:sp>
      <p:sp>
        <p:nvSpPr>
          <p:cNvPr id="12" name="Text 10"/>
          <p:cNvSpPr/>
          <p:nvPr/>
        </p:nvSpPr>
        <p:spPr>
          <a:xfrm>
            <a:off x="853440" y="3852672"/>
            <a:ext cx="4389120" cy="463296"/>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$917,244</a:t>
            </a:r>
            <a:endParaRPr lang="en-US" sz="2933" dirty="0"/>
          </a:p>
        </p:txBody>
      </p:sp>
      <p:sp>
        <p:nvSpPr>
          <p:cNvPr id="13" name="Text 11"/>
          <p:cNvSpPr/>
          <p:nvPr/>
        </p:nvSpPr>
        <p:spPr>
          <a:xfrm>
            <a:off x="853440" y="4315968"/>
            <a:ext cx="4389120" cy="341376"/>
          </a:xfrm>
          <a:prstGeom prst="rect">
            <a:avLst/>
          </a:prstGeom>
          <a:noFill/>
          <a:ln/>
        </p:spPr>
        <p:txBody>
          <a:bodyPr wrap="square" rtlCol="0" anchor="ctr"/>
          <a:lstStyle/>
          <a:p>
            <a:r>
              <a:rPr lang="en-US" sz="1267" dirty="0">
                <a:solidFill>
                  <a:srgbClr val="AACCDD"/>
                </a:solidFill>
                <a:latin typeface="Calibri" pitchFamily="34" charset="0"/>
                <a:ea typeface="Calibri" pitchFamily="34" charset="-122"/>
                <a:cs typeface="Calibri" pitchFamily="34" charset="-120"/>
              </a:rPr>
              <a:t>7,310 households  |  18,115 people</a:t>
            </a:r>
            <a:endParaRPr lang="en-US" sz="1267" dirty="0"/>
          </a:p>
        </p:txBody>
      </p:sp>
      <p:sp>
        <p:nvSpPr>
          <p:cNvPr id="14" name="Shape 12"/>
          <p:cNvSpPr/>
          <p:nvPr/>
        </p:nvSpPr>
        <p:spPr>
          <a:xfrm>
            <a:off x="609600" y="4901184"/>
            <a:ext cx="4876800" cy="1316736"/>
          </a:xfrm>
          <a:prstGeom prst="roundRect">
            <a:avLst>
              <a:gd name="adj" fmla="val 5556"/>
            </a:avLst>
          </a:prstGeom>
          <a:solidFill>
            <a:srgbClr val="1A7399"/>
          </a:solidFill>
          <a:ln/>
        </p:spPr>
        <p:txBody>
          <a:bodyPr/>
          <a:lstStyle/>
          <a:p>
            <a:endParaRPr lang="en-US" sz="2400"/>
          </a:p>
        </p:txBody>
      </p:sp>
      <p:sp>
        <p:nvSpPr>
          <p:cNvPr id="15" name="Text 13"/>
          <p:cNvSpPr/>
          <p:nvPr/>
        </p:nvSpPr>
        <p:spPr>
          <a:xfrm>
            <a:off x="853440" y="4974336"/>
            <a:ext cx="2316480" cy="390144"/>
          </a:xfrm>
          <a:prstGeom prst="rect">
            <a:avLst/>
          </a:prstGeom>
          <a:noFill/>
          <a:ln/>
        </p:spPr>
        <p:txBody>
          <a:bodyPr wrap="square" rtlCol="0" anchor="ctr"/>
          <a:lstStyle/>
          <a:p>
            <a:r>
              <a:rPr lang="en-US" sz="1333" dirty="0">
                <a:solidFill>
                  <a:srgbClr val="CCDDEE"/>
                </a:solidFill>
                <a:latin typeface="Calibri" pitchFamily="34" charset="0"/>
                <a:ea typeface="Calibri" pitchFamily="34" charset="-122"/>
                <a:cs typeface="Calibri" pitchFamily="34" charset="-120"/>
              </a:rPr>
              <a:t>To Partner Organizations</a:t>
            </a:r>
            <a:endParaRPr lang="en-US" sz="1333" dirty="0"/>
          </a:p>
        </p:txBody>
      </p:sp>
      <p:sp>
        <p:nvSpPr>
          <p:cNvPr id="16" name="Text 14"/>
          <p:cNvSpPr/>
          <p:nvPr/>
        </p:nvSpPr>
        <p:spPr>
          <a:xfrm>
            <a:off x="853440" y="5315712"/>
            <a:ext cx="4389120" cy="463296"/>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$301,064</a:t>
            </a:r>
            <a:endParaRPr lang="en-US" sz="2933" dirty="0"/>
          </a:p>
        </p:txBody>
      </p:sp>
      <p:sp>
        <p:nvSpPr>
          <p:cNvPr id="17" name="Text 15"/>
          <p:cNvSpPr/>
          <p:nvPr/>
        </p:nvSpPr>
        <p:spPr>
          <a:xfrm>
            <a:off x="853440" y="5779008"/>
            <a:ext cx="4389120" cy="341376"/>
          </a:xfrm>
          <a:prstGeom prst="rect">
            <a:avLst/>
          </a:prstGeom>
          <a:noFill/>
          <a:ln/>
        </p:spPr>
        <p:txBody>
          <a:bodyPr wrap="square" rtlCol="0" anchor="ctr"/>
          <a:lstStyle/>
          <a:p>
            <a:r>
              <a:rPr lang="en-US" sz="1267" dirty="0">
                <a:solidFill>
                  <a:srgbClr val="AACCDD"/>
                </a:solidFill>
                <a:latin typeface="Calibri" pitchFamily="34" charset="0"/>
                <a:ea typeface="Calibri" pitchFamily="34" charset="-122"/>
                <a:cs typeface="Calibri" pitchFamily="34" charset="-120"/>
              </a:rPr>
              <a:t>Missions, churches &amp; nonprofits</a:t>
            </a:r>
            <a:endParaRPr lang="en-US" sz="1267" dirty="0"/>
          </a:p>
        </p:txBody>
      </p:sp>
      <p:sp>
        <p:nvSpPr>
          <p:cNvPr id="18" name="Shape 16"/>
          <p:cNvSpPr/>
          <p:nvPr/>
        </p:nvSpPr>
        <p:spPr>
          <a:xfrm>
            <a:off x="6187440" y="1382942"/>
            <a:ext cx="5547360" cy="2260057"/>
          </a:xfrm>
          <a:prstGeom prst="roundRect">
            <a:avLst>
              <a:gd name="adj" fmla="val 4103"/>
            </a:avLst>
          </a:prstGeom>
          <a:solidFill>
            <a:srgbClr val="7B2D8B"/>
          </a:solidFill>
          <a:ln/>
          <a:effectLst>
            <a:outerShdw blurRad="76200" dist="25400" dir="8100000" algn="bl" rotWithShape="0">
              <a:srgbClr val="000000">
                <a:alpha val="10000"/>
              </a:srgbClr>
            </a:outerShdw>
          </a:effectLst>
        </p:spPr>
        <p:txBody>
          <a:bodyPr/>
          <a:lstStyle/>
          <a:p>
            <a:endParaRPr lang="en-US" sz="2400"/>
          </a:p>
        </p:txBody>
      </p:sp>
      <p:sp>
        <p:nvSpPr>
          <p:cNvPr id="19" name="Text 17"/>
          <p:cNvSpPr/>
          <p:nvPr/>
        </p:nvSpPr>
        <p:spPr>
          <a:xfrm>
            <a:off x="6461760" y="1595205"/>
            <a:ext cx="5059680" cy="426720"/>
          </a:xfrm>
          <a:prstGeom prst="rect">
            <a:avLst/>
          </a:prstGeom>
          <a:noFill/>
          <a:ln/>
        </p:spPr>
        <p:txBody>
          <a:bodyPr wrap="square" rtlCol="0" anchor="ctr"/>
          <a:lstStyle/>
          <a:p>
            <a:r>
              <a:rPr lang="en-US" sz="1467" b="1" kern="0" spc="267" dirty="0">
                <a:solidFill>
                  <a:srgbClr val="FFFFFF"/>
                </a:solidFill>
                <a:latin typeface="Calibri" pitchFamily="34" charset="0"/>
                <a:ea typeface="Calibri" pitchFamily="34" charset="-122"/>
                <a:cs typeface="Calibri" pitchFamily="34" charset="-120"/>
              </a:rPr>
              <a:t>HYGIENE &amp; MEDICAL</a:t>
            </a:r>
            <a:endParaRPr lang="en-US" sz="1467" dirty="0"/>
          </a:p>
        </p:txBody>
      </p:sp>
      <p:sp>
        <p:nvSpPr>
          <p:cNvPr id="20" name="Shape 18"/>
          <p:cNvSpPr/>
          <p:nvPr/>
        </p:nvSpPr>
        <p:spPr>
          <a:xfrm>
            <a:off x="6461760" y="2058572"/>
            <a:ext cx="4876800" cy="0"/>
          </a:xfrm>
          <a:prstGeom prst="line">
            <a:avLst/>
          </a:prstGeom>
          <a:noFill/>
          <a:ln w="12700">
            <a:solidFill>
              <a:srgbClr val="FFFFFF"/>
            </a:solidFill>
            <a:prstDash val="dash"/>
          </a:ln>
        </p:spPr>
        <p:txBody>
          <a:bodyPr/>
          <a:lstStyle/>
          <a:p>
            <a:endParaRPr lang="en-US" sz="2400"/>
          </a:p>
        </p:txBody>
      </p:sp>
      <p:sp>
        <p:nvSpPr>
          <p:cNvPr id="21" name="Text 19"/>
          <p:cNvSpPr/>
          <p:nvPr/>
        </p:nvSpPr>
        <p:spPr>
          <a:xfrm>
            <a:off x="6431280" y="2338960"/>
            <a:ext cx="5059680" cy="670560"/>
          </a:xfrm>
          <a:prstGeom prst="rect">
            <a:avLst/>
          </a:prstGeom>
          <a:noFill/>
          <a:ln/>
        </p:spPr>
        <p:txBody>
          <a:bodyPr wrap="square" rtlCol="0" anchor="ctr"/>
          <a:lstStyle/>
          <a:p>
            <a:r>
              <a:rPr lang="en-US" sz="3733" b="1" dirty="0">
                <a:solidFill>
                  <a:srgbClr val="FFFFFF"/>
                </a:solidFill>
                <a:latin typeface="Calibri" pitchFamily="34" charset="0"/>
                <a:ea typeface="Calibri" pitchFamily="34" charset="-122"/>
                <a:cs typeface="Calibri" pitchFamily="34" charset="-120"/>
              </a:rPr>
              <a:t>$481,507</a:t>
            </a:r>
            <a:endParaRPr lang="en-US" sz="3733" dirty="0"/>
          </a:p>
        </p:txBody>
      </p:sp>
      <p:sp>
        <p:nvSpPr>
          <p:cNvPr id="22" name="Text 20"/>
          <p:cNvSpPr/>
          <p:nvPr/>
        </p:nvSpPr>
        <p:spPr>
          <a:xfrm>
            <a:off x="6461760" y="2676980"/>
            <a:ext cx="5059680" cy="1063077"/>
          </a:xfrm>
          <a:prstGeom prst="rect">
            <a:avLst/>
          </a:prstGeom>
          <a:noFill/>
          <a:ln/>
        </p:spPr>
        <p:txBody>
          <a:bodyPr wrap="square" rtlCol="0" anchor="ctr"/>
          <a:lstStyle/>
          <a:p>
            <a:r>
              <a:rPr lang="en-US" sz="1400" dirty="0">
                <a:solidFill>
                  <a:srgbClr val="FFEECC"/>
                </a:solidFill>
                <a:latin typeface="Calibri" pitchFamily="34" charset="0"/>
                <a:ea typeface="Calibri" pitchFamily="34" charset="-122"/>
                <a:cs typeface="Calibri" pitchFamily="34" charset="-120"/>
              </a:rPr>
              <a:t>Distributed to individuals and</a:t>
            </a:r>
            <a:endParaRPr lang="en-US" sz="1400" dirty="0"/>
          </a:p>
          <a:p>
            <a:r>
              <a:rPr lang="en-US" sz="1400" dirty="0">
                <a:solidFill>
                  <a:srgbClr val="FFEECC"/>
                </a:solidFill>
                <a:latin typeface="Calibri" pitchFamily="34" charset="0"/>
                <a:ea typeface="Calibri" pitchFamily="34" charset="-122"/>
                <a:cs typeface="Calibri" pitchFamily="34" charset="-120"/>
              </a:rPr>
              <a:t>partner organizations on the border.</a:t>
            </a:r>
            <a:endParaRPr lang="en-US" sz="1400" dirty="0"/>
          </a:p>
        </p:txBody>
      </p:sp>
      <p:sp>
        <p:nvSpPr>
          <p:cNvPr id="23" name="Shape 21"/>
          <p:cNvSpPr/>
          <p:nvPr/>
        </p:nvSpPr>
        <p:spPr>
          <a:xfrm>
            <a:off x="6217920" y="3737318"/>
            <a:ext cx="5547360" cy="2115189"/>
          </a:xfrm>
          <a:prstGeom prst="roundRect">
            <a:avLst>
              <a:gd name="adj" fmla="val 4103"/>
            </a:avLst>
          </a:prstGeom>
          <a:solidFill>
            <a:srgbClr val="E97132"/>
          </a:solidFill>
          <a:ln/>
          <a:effectLst>
            <a:outerShdw blurRad="76200" dist="25400" dir="8100000" algn="bl" rotWithShape="0">
              <a:srgbClr val="000000">
                <a:alpha val="10000"/>
              </a:srgbClr>
            </a:outerShdw>
          </a:effectLst>
        </p:spPr>
        <p:txBody>
          <a:bodyPr/>
          <a:lstStyle/>
          <a:p>
            <a:endParaRPr lang="en-US" sz="2400"/>
          </a:p>
        </p:txBody>
      </p:sp>
      <p:sp>
        <p:nvSpPr>
          <p:cNvPr id="24" name="Text 22"/>
          <p:cNvSpPr/>
          <p:nvPr/>
        </p:nvSpPr>
        <p:spPr>
          <a:xfrm>
            <a:off x="6370320" y="3742797"/>
            <a:ext cx="5059680" cy="426720"/>
          </a:xfrm>
          <a:prstGeom prst="rect">
            <a:avLst/>
          </a:prstGeom>
          <a:noFill/>
          <a:ln/>
        </p:spPr>
        <p:txBody>
          <a:bodyPr wrap="square" rtlCol="0" anchor="ctr"/>
          <a:lstStyle/>
          <a:p>
            <a:r>
              <a:rPr lang="en-US" sz="1467" b="1" kern="0" spc="267" dirty="0">
                <a:solidFill>
                  <a:srgbClr val="FFFFFF"/>
                </a:solidFill>
                <a:latin typeface="Calibri" pitchFamily="34" charset="0"/>
                <a:ea typeface="Calibri" pitchFamily="34" charset="-122"/>
                <a:cs typeface="Calibri" pitchFamily="34" charset="-120"/>
              </a:rPr>
              <a:t>CLOTHES, SUPPLIES &amp; MORE</a:t>
            </a:r>
            <a:endParaRPr lang="en-US" sz="1467" dirty="0"/>
          </a:p>
        </p:txBody>
      </p:sp>
      <p:sp>
        <p:nvSpPr>
          <p:cNvPr id="25" name="Shape 23"/>
          <p:cNvSpPr/>
          <p:nvPr/>
        </p:nvSpPr>
        <p:spPr>
          <a:xfrm>
            <a:off x="6492240" y="4220305"/>
            <a:ext cx="4876800" cy="0"/>
          </a:xfrm>
          <a:prstGeom prst="line">
            <a:avLst/>
          </a:prstGeom>
          <a:noFill/>
          <a:ln w="12700">
            <a:solidFill>
              <a:srgbClr val="FFFFFF"/>
            </a:solidFill>
            <a:prstDash val="dash"/>
          </a:ln>
        </p:spPr>
        <p:txBody>
          <a:bodyPr/>
          <a:lstStyle/>
          <a:p>
            <a:endParaRPr lang="en-US" sz="2400"/>
          </a:p>
        </p:txBody>
      </p:sp>
      <p:sp>
        <p:nvSpPr>
          <p:cNvPr id="26" name="Text 24"/>
          <p:cNvSpPr/>
          <p:nvPr/>
        </p:nvSpPr>
        <p:spPr>
          <a:xfrm>
            <a:off x="6370320" y="4203424"/>
            <a:ext cx="5059680" cy="670560"/>
          </a:xfrm>
          <a:prstGeom prst="rect">
            <a:avLst/>
          </a:prstGeom>
          <a:noFill/>
          <a:ln/>
        </p:spPr>
        <p:txBody>
          <a:bodyPr wrap="square" rtlCol="0" anchor="ctr"/>
          <a:lstStyle/>
          <a:p>
            <a:r>
              <a:rPr lang="en-US" sz="3733" b="1" dirty="0">
                <a:solidFill>
                  <a:srgbClr val="FFFFFF"/>
                </a:solidFill>
                <a:latin typeface="Calibri" pitchFamily="34" charset="0"/>
                <a:ea typeface="Calibri" pitchFamily="34" charset="-122"/>
                <a:cs typeface="Calibri" pitchFamily="34" charset="-120"/>
              </a:rPr>
              <a:t>$1,145,717</a:t>
            </a:r>
            <a:endParaRPr lang="en-US" sz="3733" dirty="0"/>
          </a:p>
        </p:txBody>
      </p:sp>
      <p:sp>
        <p:nvSpPr>
          <p:cNvPr id="27" name="Text 25"/>
          <p:cNvSpPr/>
          <p:nvPr/>
        </p:nvSpPr>
        <p:spPr>
          <a:xfrm>
            <a:off x="6400800" y="4870699"/>
            <a:ext cx="5059680" cy="792480"/>
          </a:xfrm>
          <a:prstGeom prst="rect">
            <a:avLst/>
          </a:prstGeom>
          <a:noFill/>
          <a:ln/>
        </p:spPr>
        <p:txBody>
          <a:bodyPr wrap="square" rtlCol="0" anchor="ctr"/>
          <a:lstStyle/>
          <a:p>
            <a:r>
              <a:rPr lang="en-US" sz="1400" dirty="0">
                <a:solidFill>
                  <a:srgbClr val="FFEECC"/>
                </a:solidFill>
                <a:latin typeface="Calibri" pitchFamily="34" charset="0"/>
                <a:ea typeface="Calibri" pitchFamily="34" charset="-122"/>
                <a:cs typeface="Calibri" pitchFamily="34" charset="-120"/>
              </a:rPr>
              <a:t>School supplies, blankets, quilts,</a:t>
            </a:r>
            <a:endParaRPr lang="en-US" sz="1400" dirty="0"/>
          </a:p>
          <a:p>
            <a:r>
              <a:rPr lang="en-US" sz="1400" dirty="0">
                <a:solidFill>
                  <a:srgbClr val="FFEECC"/>
                </a:solidFill>
                <a:latin typeface="Calibri" pitchFamily="34" charset="0"/>
                <a:ea typeface="Calibri" pitchFamily="34" charset="-122"/>
                <a:cs typeface="Calibri" pitchFamily="34" charset="-120"/>
              </a:rPr>
              <a:t>jackets, Bibles, toys &amp; furniture.</a:t>
            </a:r>
            <a:endParaRPr lang="en-US" sz="1400" dirty="0"/>
          </a:p>
        </p:txBody>
      </p:sp>
      <p:sp>
        <p:nvSpPr>
          <p:cNvPr id="28" name="Shape 26"/>
          <p:cNvSpPr/>
          <p:nvPr/>
        </p:nvSpPr>
        <p:spPr>
          <a:xfrm>
            <a:off x="6217920" y="5886553"/>
            <a:ext cx="5547360" cy="890016"/>
          </a:xfrm>
          <a:prstGeom prst="rect">
            <a:avLst/>
          </a:prstGeom>
          <a:solidFill>
            <a:srgbClr val="0E2841"/>
          </a:solidFill>
          <a:ln/>
        </p:spPr>
        <p:txBody>
          <a:bodyPr/>
          <a:lstStyle/>
          <a:p>
            <a:endParaRPr lang="en-US" sz="2400"/>
          </a:p>
        </p:txBody>
      </p:sp>
      <p:sp>
        <p:nvSpPr>
          <p:cNvPr id="29" name="Text 27"/>
          <p:cNvSpPr/>
          <p:nvPr/>
        </p:nvSpPr>
        <p:spPr>
          <a:xfrm>
            <a:off x="6461760" y="5886413"/>
            <a:ext cx="5181600" cy="390144"/>
          </a:xfrm>
          <a:prstGeom prst="rect">
            <a:avLst/>
          </a:prstGeom>
          <a:noFill/>
          <a:ln/>
        </p:spPr>
        <p:txBody>
          <a:bodyPr wrap="square" rtlCol="0" anchor="b"/>
          <a:lstStyle/>
          <a:p>
            <a:r>
              <a:rPr lang="en-US" sz="1333" b="1" kern="0" spc="267" dirty="0">
                <a:solidFill>
                  <a:srgbClr val="E97132"/>
                </a:solidFill>
                <a:latin typeface="Calibri" pitchFamily="34" charset="0"/>
                <a:ea typeface="Calibri" pitchFamily="34" charset="-122"/>
                <a:cs typeface="Calibri" pitchFamily="34" charset="-120"/>
              </a:rPr>
              <a:t>TOTAL DISTRIBUTED</a:t>
            </a:r>
            <a:endParaRPr lang="en-US" sz="1333" dirty="0"/>
          </a:p>
        </p:txBody>
      </p:sp>
      <p:sp>
        <p:nvSpPr>
          <p:cNvPr id="30" name="Text 28"/>
          <p:cNvSpPr/>
          <p:nvPr/>
        </p:nvSpPr>
        <p:spPr>
          <a:xfrm>
            <a:off x="6400800" y="6120520"/>
            <a:ext cx="5181600" cy="487680"/>
          </a:xfrm>
          <a:prstGeom prst="rect">
            <a:avLst/>
          </a:prstGeom>
          <a:noFill/>
          <a:ln/>
        </p:spPr>
        <p:txBody>
          <a:bodyPr wrap="square" rtlCol="0" anchor="t"/>
          <a:lstStyle/>
          <a:p>
            <a:r>
              <a:rPr lang="en-US" sz="2933" b="1" dirty="0">
                <a:solidFill>
                  <a:srgbClr val="FFFFFF"/>
                </a:solidFill>
                <a:latin typeface="Calibri" pitchFamily="34" charset="0"/>
                <a:ea typeface="Calibri" pitchFamily="34" charset="-122"/>
                <a:cs typeface="Calibri" pitchFamily="34" charset="-120"/>
              </a:rPr>
              <a:t>$2,845,320</a:t>
            </a:r>
            <a:endParaRPr lang="en-US" sz="293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Refugee Support / Detention Center"/>
          <p:cNvSpPr txBox="1">
            <a:spLocks noGrp="1"/>
          </p:cNvSpPr>
          <p:nvPr>
            <p:ph type="title"/>
          </p:nvPr>
        </p:nvSpPr>
        <p:spPr>
          <a:xfrm>
            <a:off x="333375" y="367004"/>
            <a:ext cx="11525250" cy="1095838"/>
          </a:xfrm>
          <a:prstGeom prst="rect">
            <a:avLst/>
          </a:prstGeom>
        </p:spPr>
        <p:txBody>
          <a:bodyPr>
            <a:normAutofit/>
          </a:bodyPr>
          <a:lstStyle>
            <a:lvl1pPr>
              <a:defRPr b="1"/>
            </a:lvl1pPr>
          </a:lstStyle>
          <a:p>
            <a:r>
              <a:rPr sz="4800" dirty="0"/>
              <a:t>Refugee Support / Detention Center</a:t>
            </a:r>
          </a:p>
        </p:txBody>
      </p:sp>
      <p:pic>
        <p:nvPicPr>
          <p:cNvPr id="166" name="Image" descr="Image"/>
          <p:cNvPicPr>
            <a:picLocks noChangeAspect="1"/>
          </p:cNvPicPr>
          <p:nvPr/>
        </p:nvPicPr>
        <p:blipFill>
          <a:blip r:embed="rId2"/>
          <a:stretch>
            <a:fillRect/>
          </a:stretch>
        </p:blipFill>
        <p:spPr>
          <a:xfrm>
            <a:off x="369984" y="1578355"/>
            <a:ext cx="3914525" cy="2935894"/>
          </a:xfrm>
          <a:prstGeom prst="rect">
            <a:avLst/>
          </a:prstGeom>
          <a:ln w="12700">
            <a:miter lim="400000"/>
          </a:ln>
        </p:spPr>
      </p:pic>
      <p:pic>
        <p:nvPicPr>
          <p:cNvPr id="167" name="Image" descr="Image"/>
          <p:cNvPicPr>
            <a:picLocks noChangeAspect="1"/>
          </p:cNvPicPr>
          <p:nvPr/>
        </p:nvPicPr>
        <p:blipFill>
          <a:blip r:embed="rId3"/>
          <a:stretch>
            <a:fillRect/>
          </a:stretch>
        </p:blipFill>
        <p:spPr>
          <a:xfrm>
            <a:off x="7711373" y="1578355"/>
            <a:ext cx="4110643" cy="3084104"/>
          </a:xfrm>
          <a:prstGeom prst="rect">
            <a:avLst/>
          </a:prstGeom>
          <a:ln w="12700">
            <a:miter lim="400000"/>
          </a:ln>
        </p:spPr>
      </p:pic>
      <p:pic>
        <p:nvPicPr>
          <p:cNvPr id="168" name="Image" descr="Image"/>
          <p:cNvPicPr>
            <a:picLocks noChangeAspect="1"/>
          </p:cNvPicPr>
          <p:nvPr/>
        </p:nvPicPr>
        <p:blipFill>
          <a:blip r:embed="rId4"/>
          <a:stretch>
            <a:fillRect/>
          </a:stretch>
        </p:blipFill>
        <p:spPr>
          <a:xfrm>
            <a:off x="4595025" y="1578355"/>
            <a:ext cx="2913800" cy="3885066"/>
          </a:xfrm>
          <a:prstGeom prst="rect">
            <a:avLst/>
          </a:prstGeom>
          <a:ln w="12700">
            <a:miter lim="400000"/>
          </a:ln>
        </p:spPr>
      </p:pic>
      <p:sp>
        <p:nvSpPr>
          <p:cNvPr id="169" name="Partnering with organizations in El Paso and Juarez, Ysleta Lutheran Mission Human Care (YLMHC) has distributed needed resources to refugee shelters on the border, such as hygiene items, clothing, blankets, medical supplies, mattresses, cots, and other n"/>
          <p:cNvSpPr txBox="1"/>
          <p:nvPr/>
        </p:nvSpPr>
        <p:spPr>
          <a:xfrm>
            <a:off x="761951" y="4745275"/>
            <a:ext cx="3130589" cy="14362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anchor="ctr">
            <a:spAutoFit/>
          </a:bodyPr>
          <a:lstStyle>
            <a:lvl1pPr>
              <a:defRPr sz="3000"/>
            </a:lvl1pPr>
          </a:lstStyle>
          <a:p>
            <a:pPr algn="ctr"/>
            <a:r>
              <a:rPr lang="en-US" sz="1500" dirty="0"/>
              <a:t>YLM </a:t>
            </a:r>
            <a:r>
              <a:rPr sz="1500" dirty="0"/>
              <a:t>distribute</a:t>
            </a:r>
            <a:r>
              <a:rPr lang="en-US" sz="1500" dirty="0"/>
              <a:t>s </a:t>
            </a:r>
            <a:r>
              <a:rPr sz="1500" dirty="0"/>
              <a:t>resources to refugee shelters on the border, such as hygiene items, clothing, blankets, medical supplies, mattresses, cots, and other needed materials for </a:t>
            </a:r>
            <a:r>
              <a:rPr lang="en-US" sz="1500" dirty="0"/>
              <a:t>four</a:t>
            </a:r>
            <a:r>
              <a:rPr sz="1500" dirty="0"/>
              <a:t> years now.</a:t>
            </a:r>
          </a:p>
        </p:txBody>
      </p:sp>
      <p:sp>
        <p:nvSpPr>
          <p:cNvPr id="170" name="Within a week of the required training done the first Saturday of June, one of the YLMHC staff members, along with Alex Escarciga, Vicar of San Pablo Lutheran Church, and Rev. Stephen Heimer from Zion Lutheran Church, led the first worship service in ove"/>
          <p:cNvSpPr txBox="1"/>
          <p:nvPr/>
        </p:nvSpPr>
        <p:spPr>
          <a:xfrm>
            <a:off x="8201399" y="4916765"/>
            <a:ext cx="3130590" cy="120545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anchor="ctr">
            <a:spAutoFit/>
          </a:bodyPr>
          <a:lstStyle/>
          <a:p>
            <a:pPr algn="ctr">
              <a:defRPr sz="3000"/>
            </a:pPr>
            <a:r>
              <a:rPr lang="en-US" sz="1500" dirty="0"/>
              <a:t>Since 2008, YLM provides the only Christian Protestant service at the local immigration detention center. </a:t>
            </a:r>
            <a:r>
              <a:rPr lang="en-US" sz="1500"/>
              <a:t>Weekly attendance of 100-180 </a:t>
            </a:r>
            <a:r>
              <a:rPr lang="en-US" sz="1500" dirty="0"/>
              <a:t>individuals.</a:t>
            </a:r>
            <a:endParaRPr sz="1500" dirty="0"/>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 name="Black and white photo of three young children smiling" descr="Black and white photo of three young children smiling"/>
          <p:cNvPicPr>
            <a:picLocks noGrp="1" noChangeAspect="1"/>
          </p:cNvPicPr>
          <p:nvPr>
            <p:ph type="pic" idx="22"/>
          </p:nvPr>
        </p:nvPicPr>
        <p:blipFill>
          <a:blip r:embed="rId2"/>
          <a:srcRect t="20171" b="10856"/>
          <a:stretch>
            <a:fillRect/>
          </a:stretch>
        </p:blipFill>
        <p:spPr>
          <a:xfrm>
            <a:off x="348638" y="1222375"/>
            <a:ext cx="11506201" cy="4464050"/>
          </a:xfrm>
          <a:prstGeom prst="rect">
            <a:avLst/>
          </a:prstGeom>
        </p:spPr>
      </p:pic>
      <p:sp>
        <p:nvSpPr>
          <p:cNvPr id="178" name="Education Programs"/>
          <p:cNvSpPr txBox="1">
            <a:spLocks noGrp="1"/>
          </p:cNvSpPr>
          <p:nvPr>
            <p:ph type="title"/>
          </p:nvPr>
        </p:nvSpPr>
        <p:spPr>
          <a:xfrm>
            <a:off x="329588" y="396875"/>
            <a:ext cx="11525250" cy="774700"/>
          </a:xfrm>
          <a:prstGeom prst="rect">
            <a:avLst/>
          </a:prstGeom>
        </p:spPr>
        <p:txBody>
          <a:bodyPr/>
          <a:lstStyle>
            <a:lvl1pPr>
              <a:defRPr b="1"/>
            </a:lvl1pPr>
          </a:lstStyle>
          <a:p>
            <a:r>
              <a:rPr dirty="0"/>
              <a:t>Education </a:t>
            </a:r>
            <a:r>
              <a:rPr lang="en-US" dirty="0"/>
              <a:t>Support</a:t>
            </a:r>
            <a:endParaRPr dirty="0"/>
          </a:p>
        </p:txBody>
      </p:sp>
      <p:sp>
        <p:nvSpPr>
          <p:cNvPr id="179" name="We distribute school supplies, offer scholarships, and mentor children into civic and theological education!"/>
          <p:cNvSpPr txBox="1">
            <a:spLocks noGrp="1"/>
          </p:cNvSpPr>
          <p:nvPr>
            <p:ph type="body" sz="quarter" idx="1"/>
          </p:nvPr>
        </p:nvSpPr>
        <p:spPr>
          <a:xfrm>
            <a:off x="329588" y="6007100"/>
            <a:ext cx="11525251" cy="355600"/>
          </a:xfrm>
          <a:prstGeom prst="rect">
            <a:avLst/>
          </a:prstGeom>
        </p:spPr>
        <p:txBody>
          <a:bodyPr>
            <a:normAutofit fontScale="47500" lnSpcReduction="20000"/>
          </a:bodyPr>
          <a:lstStyle>
            <a:lvl1pPr algn="ctr" defTabSz="726440">
              <a:spcBef>
                <a:spcPts val="0"/>
              </a:spcBef>
              <a:defRPr sz="3696">
                <a:solidFill>
                  <a:srgbClr val="324863"/>
                </a:solidFill>
              </a:defRPr>
            </a:lvl1pPr>
          </a:lstStyle>
          <a:p>
            <a:r>
              <a:rPr dirty="0"/>
              <a:t>We distribute school supplies, offer scholarships, and mentor children into civic and theological education!</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Music Ministry"/>
          <p:cNvSpPr txBox="1">
            <a:spLocks noGrp="1"/>
          </p:cNvSpPr>
          <p:nvPr>
            <p:ph type="title"/>
          </p:nvPr>
        </p:nvSpPr>
        <p:spPr>
          <a:xfrm>
            <a:off x="822334" y="263756"/>
            <a:ext cx="5718378" cy="962652"/>
          </a:xfrm>
          <a:prstGeom prst="rect">
            <a:avLst/>
          </a:prstGeom>
        </p:spPr>
        <p:txBody>
          <a:bodyPr/>
          <a:lstStyle>
            <a:lvl1pPr>
              <a:defRPr b="1"/>
            </a:lvl1pPr>
          </a:lstStyle>
          <a:p>
            <a:r>
              <a:t>Music Ministry</a:t>
            </a:r>
          </a:p>
        </p:txBody>
      </p:sp>
      <p:pic>
        <p:nvPicPr>
          <p:cNvPr id="173" name="Image" descr="Image"/>
          <p:cNvPicPr>
            <a:picLocks noChangeAspect="1"/>
          </p:cNvPicPr>
          <p:nvPr/>
        </p:nvPicPr>
        <p:blipFill>
          <a:blip r:embed="rId2"/>
          <a:srcRect b="10786"/>
          <a:stretch/>
        </p:blipFill>
        <p:spPr>
          <a:xfrm>
            <a:off x="6540712" y="1268578"/>
            <a:ext cx="4486723" cy="4002810"/>
          </a:xfrm>
          <a:prstGeom prst="rect">
            <a:avLst/>
          </a:prstGeom>
          <a:ln w="12700">
            <a:miter lim="400000"/>
          </a:ln>
        </p:spPr>
      </p:pic>
      <p:sp>
        <p:nvSpPr>
          <p:cNvPr id="174" name="Adelante Ministry of Ysleta Lutheran Mission Human Care (YLM) has been offering music classes to children, youth, and adult for over twenty years. Children and youth have not only learned how to play instruments, but have also had the opportunity to trav"/>
          <p:cNvSpPr txBox="1"/>
          <p:nvPr/>
        </p:nvSpPr>
        <p:spPr>
          <a:xfrm flipH="1">
            <a:off x="455899" y="5962134"/>
            <a:ext cx="941101" cy="3129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anchor="ctr">
            <a:spAutoFit/>
          </a:bodyPr>
          <a:lstStyle>
            <a:lvl1pPr>
              <a:defRPr sz="3400"/>
            </a:lvl1pPr>
          </a:lstStyle>
          <a:p>
            <a:endParaRPr sz="1700" dirty="0"/>
          </a:p>
        </p:txBody>
      </p:sp>
      <p:pic>
        <p:nvPicPr>
          <p:cNvPr id="175" name="Image" descr="Image"/>
          <p:cNvPicPr>
            <a:picLocks noChangeAspect="1"/>
          </p:cNvPicPr>
          <p:nvPr/>
        </p:nvPicPr>
        <p:blipFill>
          <a:blip r:embed="rId3"/>
          <a:stretch>
            <a:fillRect/>
          </a:stretch>
        </p:blipFill>
        <p:spPr>
          <a:xfrm>
            <a:off x="684425" y="1268578"/>
            <a:ext cx="5335141" cy="4002810"/>
          </a:xfrm>
          <a:prstGeom prst="rect">
            <a:avLst/>
          </a:prstGeom>
          <a:ln w="12700">
            <a:miter lim="400000"/>
          </a:ln>
        </p:spPr>
      </p:pic>
      <p:sp>
        <p:nvSpPr>
          <p:cNvPr id="2" name="TextBox 1">
            <a:extLst>
              <a:ext uri="{FF2B5EF4-FFF2-40B4-BE49-F238E27FC236}">
                <a16:creationId xmlns:a16="http://schemas.microsoft.com/office/drawing/2014/main" id="{BF8E13CD-BC4F-A669-AA5E-F1FF0C5311C5}"/>
              </a:ext>
            </a:extLst>
          </p:cNvPr>
          <p:cNvSpPr txBox="1"/>
          <p:nvPr/>
        </p:nvSpPr>
        <p:spPr>
          <a:xfrm>
            <a:off x="686963" y="5575728"/>
            <a:ext cx="10402883" cy="923330"/>
          </a:xfrm>
          <a:prstGeom prst="rect">
            <a:avLst/>
          </a:prstGeom>
          <a:noFill/>
        </p:spPr>
        <p:txBody>
          <a:bodyPr wrap="square" rtlCol="0">
            <a:spAutoFit/>
          </a:bodyPr>
          <a:lstStyle/>
          <a:p>
            <a:pPr algn="ctr"/>
            <a:r>
              <a:rPr lang="en-US" dirty="0"/>
              <a:t>YLM’s Adelante Ministry has been offering music classes to children, youth, and adults for more than twenty years. Through this ministry, the lives of countless children and youth have been transformed, while future church leaders have been nurtured and raised through the gift of music and faith formation.</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Forward Trough Faith Podcast…"/>
          <p:cNvSpPr txBox="1">
            <a:spLocks noGrp="1"/>
          </p:cNvSpPr>
          <p:nvPr>
            <p:ph type="title"/>
          </p:nvPr>
        </p:nvSpPr>
        <p:spPr>
          <a:xfrm>
            <a:off x="333375" y="600075"/>
            <a:ext cx="11525250" cy="911225"/>
          </a:xfrm>
          <a:prstGeom prst="rect">
            <a:avLst/>
          </a:prstGeom>
        </p:spPr>
        <p:txBody>
          <a:bodyPr>
            <a:normAutofit/>
          </a:bodyPr>
          <a:lstStyle/>
          <a:p>
            <a:pPr>
              <a:defRPr b="1"/>
            </a:pPr>
            <a:r>
              <a:rPr sz="4000" dirty="0"/>
              <a:t>Forward Trough Faith </a:t>
            </a:r>
            <a:r>
              <a:rPr lang="en-US" sz="4000" dirty="0"/>
              <a:t>/</a:t>
            </a:r>
            <a:r>
              <a:rPr sz="3300" dirty="0"/>
              <a:t>Adelante </a:t>
            </a:r>
            <a:r>
              <a:rPr sz="3300" dirty="0" err="1"/>
              <a:t>en</a:t>
            </a:r>
            <a:r>
              <a:rPr sz="3300" dirty="0"/>
              <a:t> la Fe! </a:t>
            </a:r>
            <a:r>
              <a:rPr lang="en-US" sz="3300" dirty="0"/>
              <a:t>PODCAST</a:t>
            </a:r>
            <a:endParaRPr sz="3300" dirty="0"/>
          </a:p>
        </p:txBody>
      </p:sp>
      <p:pic>
        <p:nvPicPr>
          <p:cNvPr id="188" name="Image" descr="Image"/>
          <p:cNvPicPr>
            <a:picLocks noChangeAspect="1"/>
          </p:cNvPicPr>
          <p:nvPr/>
        </p:nvPicPr>
        <p:blipFill>
          <a:blip r:embed="rId2"/>
          <a:stretch>
            <a:fillRect/>
          </a:stretch>
        </p:blipFill>
        <p:spPr>
          <a:xfrm>
            <a:off x="771033" y="1922662"/>
            <a:ext cx="5032867" cy="3776022"/>
          </a:xfrm>
          <a:prstGeom prst="rect">
            <a:avLst/>
          </a:prstGeom>
          <a:ln w="12700">
            <a:miter lim="400000"/>
          </a:ln>
        </p:spPr>
      </p:pic>
      <p:pic>
        <p:nvPicPr>
          <p:cNvPr id="189" name="Image" descr="Image"/>
          <p:cNvPicPr>
            <a:picLocks noChangeAspect="1"/>
          </p:cNvPicPr>
          <p:nvPr/>
        </p:nvPicPr>
        <p:blipFill>
          <a:blip r:embed="rId3"/>
          <a:stretch>
            <a:fillRect/>
          </a:stretch>
        </p:blipFill>
        <p:spPr>
          <a:xfrm>
            <a:off x="6388099" y="1922662"/>
            <a:ext cx="5032868" cy="3771910"/>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Christian Education"/>
          <p:cNvSpPr txBox="1">
            <a:spLocks noGrp="1"/>
          </p:cNvSpPr>
          <p:nvPr>
            <p:ph type="title"/>
          </p:nvPr>
        </p:nvSpPr>
        <p:spPr>
          <a:xfrm>
            <a:off x="549821" y="311150"/>
            <a:ext cx="4949279" cy="974626"/>
          </a:xfrm>
          <a:prstGeom prst="rect">
            <a:avLst/>
          </a:prstGeom>
        </p:spPr>
        <p:txBody>
          <a:bodyPr/>
          <a:lstStyle>
            <a:lvl1pPr>
              <a:defRPr b="1"/>
            </a:lvl1pPr>
          </a:lstStyle>
          <a:p>
            <a:r>
              <a:rPr lang="en-US" dirty="0"/>
              <a:t>Missions</a:t>
            </a:r>
            <a:endParaRPr dirty="0"/>
          </a:p>
        </p:txBody>
      </p:sp>
      <p:pic>
        <p:nvPicPr>
          <p:cNvPr id="182" name="Image" descr="Image"/>
          <p:cNvPicPr>
            <a:picLocks noChangeAspect="1"/>
          </p:cNvPicPr>
          <p:nvPr/>
        </p:nvPicPr>
        <p:blipFill>
          <a:blip r:embed="rId2"/>
          <a:stretch>
            <a:fillRect/>
          </a:stretch>
        </p:blipFill>
        <p:spPr>
          <a:xfrm>
            <a:off x="759269" y="1446554"/>
            <a:ext cx="5067661" cy="3800745"/>
          </a:xfrm>
          <a:prstGeom prst="rect">
            <a:avLst/>
          </a:prstGeom>
          <a:ln w="12700">
            <a:miter lim="400000"/>
          </a:ln>
        </p:spPr>
      </p:pic>
      <p:sp>
        <p:nvSpPr>
          <p:cNvPr id="183" name="For many years, Ysleta Lutheran Mission Human Care (YLM) has dedicated resources to help educate, train, and support future church-workers and lay leaders within the partnering mission-churches. The history of this ministry has helped raise up many leade"/>
          <p:cNvSpPr txBox="1"/>
          <p:nvPr/>
        </p:nvSpPr>
        <p:spPr>
          <a:xfrm>
            <a:off x="759269" y="5411446"/>
            <a:ext cx="10434447" cy="9746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anchor="ctr">
            <a:spAutoFit/>
          </a:bodyPr>
          <a:lstStyle>
            <a:lvl1pPr>
              <a:defRPr sz="4000"/>
            </a:lvl1pPr>
          </a:lstStyle>
          <a:p>
            <a:pPr algn="ctr"/>
            <a:r>
              <a:rPr sz="2000" dirty="0"/>
              <a:t>YLM has dedicated resources to help educate, train</a:t>
            </a:r>
            <a:r>
              <a:rPr lang="en-US" sz="2000" dirty="0"/>
              <a:t>, </a:t>
            </a:r>
            <a:r>
              <a:rPr sz="2000" dirty="0"/>
              <a:t>and support future </a:t>
            </a:r>
            <a:endParaRPr lang="en-US" sz="2000" dirty="0"/>
          </a:p>
          <a:p>
            <a:pPr algn="ctr"/>
            <a:r>
              <a:rPr sz="2000" dirty="0"/>
              <a:t>church-workers and lay leaders within the partnering mission-churches</a:t>
            </a:r>
            <a:r>
              <a:rPr lang="en-US" sz="2000" dirty="0"/>
              <a:t> to </a:t>
            </a:r>
            <a:r>
              <a:rPr sz="2000" dirty="0"/>
              <a:t>raise up leaders within the churches, some to be pastors, deaconesses, and missionaries.</a:t>
            </a:r>
          </a:p>
        </p:txBody>
      </p:sp>
      <p:sp>
        <p:nvSpPr>
          <p:cNvPr id="184" name="F"/>
          <p:cNvSpPr txBox="1"/>
          <p:nvPr/>
        </p:nvSpPr>
        <p:spPr>
          <a:xfrm>
            <a:off x="9535072" y="5257558"/>
            <a:ext cx="91372" cy="1436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algn="l" defTabSz="457200">
              <a:defRPr sz="1200">
                <a:solidFill>
                  <a:srgbClr val="000000"/>
                </a:solidFill>
                <a:latin typeface="PT Sans"/>
                <a:ea typeface="PT Sans"/>
                <a:cs typeface="PT Sans"/>
                <a:sym typeface="PT Sans"/>
              </a:defRPr>
            </a:lvl1pPr>
          </a:lstStyle>
          <a:p>
            <a:r>
              <a:rPr sz="600"/>
              <a:t>F</a:t>
            </a:r>
          </a:p>
        </p:txBody>
      </p:sp>
      <p:pic>
        <p:nvPicPr>
          <p:cNvPr id="185" name="Image" descr="Image"/>
          <p:cNvPicPr>
            <a:picLocks noChangeAspect="1"/>
          </p:cNvPicPr>
          <p:nvPr/>
        </p:nvPicPr>
        <p:blipFill>
          <a:blip r:embed="rId3"/>
          <a:stretch>
            <a:fillRect/>
          </a:stretch>
        </p:blipFill>
        <p:spPr>
          <a:xfrm>
            <a:off x="6365072" y="1446554"/>
            <a:ext cx="4828644" cy="3790486"/>
          </a:xfrm>
          <a:prstGeom prst="rect">
            <a:avLst/>
          </a:prstGeom>
          <a:ln w="12700">
            <a:miter lim="400000"/>
          </a:ln>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Our Missions …"/>
          <p:cNvSpPr txBox="1">
            <a:spLocks noGrp="1"/>
          </p:cNvSpPr>
          <p:nvPr>
            <p:ph type="title"/>
          </p:nvPr>
        </p:nvSpPr>
        <p:spPr>
          <a:xfrm>
            <a:off x="754797" y="519338"/>
            <a:ext cx="8516202" cy="775740"/>
          </a:xfrm>
          <a:prstGeom prst="rect">
            <a:avLst/>
          </a:prstGeom>
        </p:spPr>
        <p:txBody>
          <a:bodyPr>
            <a:normAutofit/>
          </a:bodyPr>
          <a:lstStyle>
            <a:lvl1pPr>
              <a:defRPr b="1"/>
            </a:lvl1pPr>
          </a:lstStyle>
          <a:p>
            <a:r>
              <a:rPr lang="en-US" sz="4800" dirty="0"/>
              <a:t>Congregational</a:t>
            </a:r>
            <a:r>
              <a:rPr lang="en-US" dirty="0"/>
              <a:t> </a:t>
            </a:r>
            <a:r>
              <a:rPr lang="en-US" sz="4800" dirty="0"/>
              <a:t>Support</a:t>
            </a:r>
            <a:endParaRPr dirty="0"/>
          </a:p>
        </p:txBody>
      </p:sp>
      <p:pic>
        <p:nvPicPr>
          <p:cNvPr id="196" name="Image" descr="Image"/>
          <p:cNvPicPr>
            <a:picLocks noChangeAspect="1"/>
          </p:cNvPicPr>
          <p:nvPr/>
        </p:nvPicPr>
        <p:blipFill>
          <a:blip r:embed="rId2"/>
          <a:stretch>
            <a:fillRect/>
          </a:stretch>
        </p:blipFill>
        <p:spPr>
          <a:xfrm>
            <a:off x="869950" y="2202608"/>
            <a:ext cx="4832479" cy="3624359"/>
          </a:xfrm>
          <a:prstGeom prst="rect">
            <a:avLst/>
          </a:prstGeom>
          <a:ln w="12700">
            <a:miter lim="400000"/>
          </a:ln>
        </p:spPr>
      </p:pic>
      <p:pic>
        <p:nvPicPr>
          <p:cNvPr id="197" name="Image" descr="Image"/>
          <p:cNvPicPr>
            <a:picLocks noChangeAspect="1"/>
          </p:cNvPicPr>
          <p:nvPr/>
        </p:nvPicPr>
        <p:blipFill>
          <a:blip r:embed="rId3"/>
          <a:srcRect b="8789"/>
          <a:stretch/>
        </p:blipFill>
        <p:spPr>
          <a:xfrm>
            <a:off x="6254260" y="2202608"/>
            <a:ext cx="4832478" cy="3624359"/>
          </a:xfrm>
          <a:prstGeom prst="rect">
            <a:avLst/>
          </a:prstGeom>
          <a:ln w="12700">
            <a:miter lim="400000"/>
          </a:ln>
        </p:spPr>
      </p:pic>
      <p:sp>
        <p:nvSpPr>
          <p:cNvPr id="198" name="Ysleta Lutheran Mission Human Care (YLM) is a faith-based, 501c(3), non-profit organization that provides relief and human care services while planting and nurturing missions on the U.S./Mexico border (El Paso/Juarez region).  YLM provides aid and minist"/>
          <p:cNvSpPr txBox="1"/>
          <p:nvPr/>
        </p:nvSpPr>
        <p:spPr>
          <a:xfrm>
            <a:off x="869950" y="1491369"/>
            <a:ext cx="10452100" cy="3590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anchor="ctr">
            <a:spAutoFit/>
          </a:bodyPr>
          <a:lstStyle>
            <a:lvl1pPr>
              <a:defRPr sz="2900"/>
            </a:lvl1pPr>
          </a:lstStyle>
          <a:p>
            <a:r>
              <a:rPr sz="2000" dirty="0"/>
              <a:t>YLM provides aid and ministry services that benefit the lives of thousands of people every year. </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Mexico Missions"/>
          <p:cNvSpPr txBox="1">
            <a:spLocks noGrp="1"/>
          </p:cNvSpPr>
          <p:nvPr>
            <p:ph type="title"/>
          </p:nvPr>
        </p:nvSpPr>
        <p:spPr>
          <a:xfrm>
            <a:off x="333375" y="619919"/>
            <a:ext cx="11525250" cy="1435101"/>
          </a:xfrm>
          <a:prstGeom prst="rect">
            <a:avLst/>
          </a:prstGeom>
        </p:spPr>
        <p:txBody>
          <a:bodyPr>
            <a:normAutofit/>
          </a:bodyPr>
          <a:lstStyle>
            <a:lvl1pPr>
              <a:defRPr b="1"/>
            </a:lvl1pPr>
          </a:lstStyle>
          <a:p>
            <a:r>
              <a:rPr lang="en-US" sz="3600" dirty="0"/>
              <a:t>Bringing the Word, Sacraments, and Missions to many</a:t>
            </a:r>
            <a:endParaRPr sz="3600" dirty="0"/>
          </a:p>
        </p:txBody>
      </p:sp>
      <p:pic>
        <p:nvPicPr>
          <p:cNvPr id="204" name="Image" descr="Image"/>
          <p:cNvPicPr>
            <a:picLocks noChangeAspect="1"/>
          </p:cNvPicPr>
          <p:nvPr/>
        </p:nvPicPr>
        <p:blipFill>
          <a:blip r:embed="rId2"/>
          <a:srcRect l="14014" r="8406"/>
          <a:stretch/>
        </p:blipFill>
        <p:spPr>
          <a:xfrm>
            <a:off x="6096000" y="2096815"/>
            <a:ext cx="4895669" cy="3777901"/>
          </a:xfrm>
          <a:prstGeom prst="rect">
            <a:avLst/>
          </a:prstGeom>
          <a:ln w="12700">
            <a:miter lim="400000"/>
          </a:ln>
        </p:spPr>
      </p:pic>
      <p:pic>
        <p:nvPicPr>
          <p:cNvPr id="205" name="Image" descr="Image"/>
          <p:cNvPicPr>
            <a:picLocks noChangeAspect="1"/>
          </p:cNvPicPr>
          <p:nvPr/>
        </p:nvPicPr>
        <p:blipFill>
          <a:blip r:embed="rId3"/>
          <a:stretch>
            <a:fillRect/>
          </a:stretch>
        </p:blipFill>
        <p:spPr>
          <a:xfrm>
            <a:off x="733233" y="2096814"/>
            <a:ext cx="5035370" cy="3777901"/>
          </a:xfrm>
          <a:prstGeom prst="rect">
            <a:avLst/>
          </a:prstGeom>
          <a:ln w="12700">
            <a:miter lim="400000"/>
          </a:ln>
        </p:spPr>
      </p:pic>
      <p:sp>
        <p:nvSpPr>
          <p:cNvPr id="207" name="Santisima Trinidad, Juarez, Mexico…"/>
          <p:cNvSpPr txBox="1"/>
          <p:nvPr/>
        </p:nvSpPr>
        <p:spPr>
          <a:xfrm>
            <a:off x="7009979" y="4925576"/>
            <a:ext cx="51361" cy="1897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p>
            <a:pPr>
              <a:defRPr>
                <a:solidFill>
                  <a:schemeClr val="accent5">
                    <a:lumOff val="-6018"/>
                  </a:schemeClr>
                </a:solidFill>
              </a:defRPr>
            </a:pPr>
            <a:endParaRPr sz="900" dirty="0"/>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219456"/>
          </a:xfrm>
          <a:prstGeom prst="rect">
            <a:avLst/>
          </a:prstGeom>
          <a:solidFill>
            <a:srgbClr val="E97132"/>
          </a:solidFill>
          <a:ln/>
        </p:spPr>
        <p:txBody>
          <a:bodyPr/>
          <a:lstStyle/>
          <a:p>
            <a:endParaRPr lang="en-US" sz="2400"/>
          </a:p>
        </p:txBody>
      </p:sp>
      <p:sp>
        <p:nvSpPr>
          <p:cNvPr id="3" name="Text 1"/>
          <p:cNvSpPr/>
          <p:nvPr/>
        </p:nvSpPr>
        <p:spPr>
          <a:xfrm>
            <a:off x="487680" y="341376"/>
            <a:ext cx="11216640" cy="792480"/>
          </a:xfrm>
          <a:prstGeom prst="rect">
            <a:avLst/>
          </a:prstGeom>
          <a:noFill/>
          <a:ln/>
        </p:spPr>
        <p:txBody>
          <a:bodyPr wrap="square" rtlCol="0" anchor="ctr"/>
          <a:lstStyle/>
          <a:p>
            <a:r>
              <a:rPr lang="en-US" sz="4533" b="1" dirty="0">
                <a:solidFill>
                  <a:srgbClr val="0E2841"/>
                </a:solidFill>
                <a:latin typeface="Calibri" pitchFamily="34" charset="0"/>
                <a:ea typeface="Calibri" pitchFamily="34" charset="-122"/>
                <a:cs typeface="Calibri" pitchFamily="34" charset="-120"/>
              </a:rPr>
              <a:t>Where Your Support Goes</a:t>
            </a:r>
            <a:endParaRPr lang="en-US" sz="4533" dirty="0"/>
          </a:p>
        </p:txBody>
      </p:sp>
      <p:sp>
        <p:nvSpPr>
          <p:cNvPr id="4" name="Shape 2"/>
          <p:cNvSpPr/>
          <p:nvPr/>
        </p:nvSpPr>
        <p:spPr>
          <a:xfrm>
            <a:off x="487680" y="1194816"/>
            <a:ext cx="11216640" cy="0"/>
          </a:xfrm>
          <a:prstGeom prst="line">
            <a:avLst/>
          </a:prstGeom>
          <a:noFill/>
          <a:ln w="25400">
            <a:solidFill>
              <a:srgbClr val="E97132"/>
            </a:solidFill>
            <a:prstDash val="solid"/>
          </a:ln>
        </p:spPr>
        <p:txBody>
          <a:bodyPr/>
          <a:lstStyle/>
          <a:p>
            <a:endParaRPr lang="en-US" sz="2400"/>
          </a:p>
        </p:txBody>
      </p:sp>
      <p:sp>
        <p:nvSpPr>
          <p:cNvPr id="5" name="Shape 3"/>
          <p:cNvSpPr/>
          <p:nvPr/>
        </p:nvSpPr>
        <p:spPr>
          <a:xfrm>
            <a:off x="487680" y="1263671"/>
            <a:ext cx="5361578" cy="5383349"/>
          </a:xfrm>
          <a:prstGeom prst="ellipse">
            <a:avLst/>
          </a:prstGeom>
          <a:solidFill>
            <a:srgbClr val="E97132"/>
          </a:solidFill>
          <a:ln/>
          <a:effectLst>
            <a:outerShdw blurRad="76200" dist="25400" dir="8100000" algn="bl" rotWithShape="0">
              <a:srgbClr val="000000">
                <a:alpha val="10000"/>
              </a:srgbClr>
            </a:outerShdw>
          </a:effectLst>
        </p:spPr>
        <p:txBody>
          <a:bodyPr/>
          <a:lstStyle/>
          <a:p>
            <a:endParaRPr lang="en-US" sz="2400"/>
          </a:p>
        </p:txBody>
      </p:sp>
      <p:sp>
        <p:nvSpPr>
          <p:cNvPr id="8" name="Shape 6"/>
          <p:cNvSpPr/>
          <p:nvPr/>
        </p:nvSpPr>
        <p:spPr>
          <a:xfrm>
            <a:off x="966365" y="5016708"/>
            <a:ext cx="1342121" cy="1242635"/>
          </a:xfrm>
          <a:prstGeom prst="ellipse">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9" name="Text 7"/>
          <p:cNvSpPr/>
          <p:nvPr/>
        </p:nvSpPr>
        <p:spPr>
          <a:xfrm>
            <a:off x="609600" y="1645920"/>
            <a:ext cx="5242560" cy="1828800"/>
          </a:xfrm>
          <a:prstGeom prst="rect">
            <a:avLst/>
          </a:prstGeom>
          <a:noFill/>
          <a:ln/>
        </p:spPr>
        <p:txBody>
          <a:bodyPr wrap="square" rtlCol="0" anchor="ctr"/>
          <a:lstStyle/>
          <a:p>
            <a:pPr algn="ctr"/>
            <a:r>
              <a:rPr lang="en-US" sz="9600" b="1" dirty="0">
                <a:solidFill>
                  <a:srgbClr val="FFFFFF"/>
                </a:solidFill>
                <a:latin typeface="Calibri" pitchFamily="34" charset="0"/>
                <a:ea typeface="Calibri" pitchFamily="34" charset="-122"/>
                <a:cs typeface="Calibri" pitchFamily="34" charset="-120"/>
              </a:rPr>
              <a:t>95%</a:t>
            </a:r>
            <a:endParaRPr lang="en-US" sz="9600" dirty="0"/>
          </a:p>
        </p:txBody>
      </p:sp>
      <p:sp>
        <p:nvSpPr>
          <p:cNvPr id="10" name="Text 8"/>
          <p:cNvSpPr/>
          <p:nvPr/>
        </p:nvSpPr>
        <p:spPr>
          <a:xfrm>
            <a:off x="853440" y="3291840"/>
            <a:ext cx="4754880" cy="48768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YLM</a:t>
            </a:r>
            <a:endParaRPr lang="en-US" sz="4267" dirty="0"/>
          </a:p>
        </p:txBody>
      </p:sp>
      <p:sp>
        <p:nvSpPr>
          <p:cNvPr id="11" name="Text 9"/>
          <p:cNvSpPr/>
          <p:nvPr/>
        </p:nvSpPr>
        <p:spPr>
          <a:xfrm>
            <a:off x="914400" y="3884951"/>
            <a:ext cx="4754880" cy="365760"/>
          </a:xfrm>
          <a:prstGeom prst="rect">
            <a:avLst/>
          </a:prstGeom>
          <a:noFill/>
          <a:ln/>
        </p:spPr>
        <p:txBody>
          <a:bodyPr wrap="square" rtlCol="0" anchor="ctr"/>
          <a:lstStyle/>
          <a:p>
            <a:pPr algn="ctr"/>
            <a:r>
              <a:rPr lang="en-US" sz="2667" b="1" kern="0" spc="133" dirty="0">
                <a:solidFill>
                  <a:srgbClr val="FFFFFF"/>
                </a:solidFill>
                <a:latin typeface="Calibri" pitchFamily="34" charset="0"/>
                <a:ea typeface="Calibri" pitchFamily="34" charset="-122"/>
                <a:cs typeface="Calibri" pitchFamily="34" charset="-120"/>
              </a:rPr>
              <a:t>MINISTRY PROJECTS</a:t>
            </a:r>
            <a:endParaRPr lang="en-US" sz="2667" dirty="0"/>
          </a:p>
        </p:txBody>
      </p:sp>
      <p:sp>
        <p:nvSpPr>
          <p:cNvPr id="12" name="Text 10"/>
          <p:cNvSpPr/>
          <p:nvPr/>
        </p:nvSpPr>
        <p:spPr>
          <a:xfrm>
            <a:off x="585216" y="5057806"/>
            <a:ext cx="2288499" cy="662116"/>
          </a:xfrm>
          <a:prstGeom prst="rect">
            <a:avLst/>
          </a:prstGeom>
          <a:noFill/>
          <a:ln/>
        </p:spPr>
        <p:txBody>
          <a:bodyPr wrap="square" rtlCol="0" anchor="ctr"/>
          <a:lstStyle/>
          <a:p>
            <a:pPr algn="ctr"/>
            <a:r>
              <a:rPr lang="en-US" sz="3200" b="1" dirty="0">
                <a:solidFill>
                  <a:srgbClr val="FFFFFF"/>
                </a:solidFill>
                <a:latin typeface="Calibri" pitchFamily="34" charset="0"/>
                <a:ea typeface="Calibri" pitchFamily="34" charset="-122"/>
                <a:cs typeface="Calibri" pitchFamily="34" charset="-120"/>
              </a:rPr>
              <a:t>5%</a:t>
            </a:r>
            <a:endParaRPr lang="en-US" sz="3200" dirty="0"/>
          </a:p>
        </p:txBody>
      </p:sp>
      <p:sp>
        <p:nvSpPr>
          <p:cNvPr id="13" name="Text 11"/>
          <p:cNvSpPr/>
          <p:nvPr/>
        </p:nvSpPr>
        <p:spPr>
          <a:xfrm>
            <a:off x="878226" y="5594329"/>
            <a:ext cx="1493420" cy="499872"/>
          </a:xfrm>
          <a:prstGeom prst="rect">
            <a:avLst/>
          </a:prstGeom>
          <a:noFill/>
          <a:ln/>
        </p:spPr>
        <p:txBody>
          <a:bodyPr wrap="square" rtlCol="0" anchor="ctr"/>
          <a:lstStyle/>
          <a:p>
            <a:pPr algn="ctr"/>
            <a:r>
              <a:rPr lang="en-US" sz="1200" b="1" dirty="0">
                <a:solidFill>
                  <a:srgbClr val="FFFFFF"/>
                </a:solidFill>
                <a:latin typeface="Calibri" pitchFamily="34" charset="0"/>
                <a:ea typeface="Calibri" pitchFamily="34" charset="-122"/>
                <a:cs typeface="Calibri" pitchFamily="34" charset="-120"/>
              </a:rPr>
              <a:t>ADMIN &amp;</a:t>
            </a:r>
            <a:endParaRPr lang="en-US" sz="1200" dirty="0"/>
          </a:p>
          <a:p>
            <a:pPr algn="ctr"/>
            <a:r>
              <a:rPr lang="en-US" sz="1200" b="1" dirty="0">
                <a:solidFill>
                  <a:srgbClr val="FFFFFF"/>
                </a:solidFill>
                <a:latin typeface="Calibri" pitchFamily="34" charset="0"/>
                <a:ea typeface="Calibri" pitchFamily="34" charset="-122"/>
                <a:cs typeface="Calibri" pitchFamily="34" charset="-120"/>
              </a:rPr>
              <a:t>FUNDRAISING</a:t>
            </a:r>
            <a:endParaRPr lang="en-US" sz="1200" dirty="0"/>
          </a:p>
        </p:txBody>
      </p:sp>
      <p:sp>
        <p:nvSpPr>
          <p:cNvPr id="14" name="Text 12"/>
          <p:cNvSpPr/>
          <p:nvPr/>
        </p:nvSpPr>
        <p:spPr>
          <a:xfrm>
            <a:off x="6339840" y="1463040"/>
            <a:ext cx="5486400" cy="853440"/>
          </a:xfrm>
          <a:prstGeom prst="rect">
            <a:avLst/>
          </a:prstGeom>
          <a:noFill/>
          <a:ln/>
        </p:spPr>
        <p:txBody>
          <a:bodyPr wrap="square" rtlCol="0" anchor="ctr"/>
          <a:lstStyle/>
          <a:p>
            <a:r>
              <a:rPr lang="en-US" sz="2933" b="1" dirty="0">
                <a:solidFill>
                  <a:srgbClr val="156082"/>
                </a:solidFill>
                <a:latin typeface="Calibri" pitchFamily="34" charset="0"/>
                <a:ea typeface="Calibri" pitchFamily="34" charset="-122"/>
                <a:cs typeface="Calibri" pitchFamily="34" charset="-120"/>
              </a:rPr>
              <a:t>95% goes directly to YLM Ministry Projects</a:t>
            </a:r>
            <a:endParaRPr lang="en-US" sz="2933" dirty="0"/>
          </a:p>
        </p:txBody>
      </p:sp>
      <p:sp>
        <p:nvSpPr>
          <p:cNvPr id="15" name="Text 13"/>
          <p:cNvSpPr/>
          <p:nvPr/>
        </p:nvSpPr>
        <p:spPr>
          <a:xfrm>
            <a:off x="6339840" y="2316480"/>
            <a:ext cx="5486400" cy="609600"/>
          </a:xfrm>
          <a:prstGeom prst="rect">
            <a:avLst/>
          </a:prstGeom>
          <a:noFill/>
          <a:ln/>
        </p:spPr>
        <p:txBody>
          <a:bodyPr wrap="square" rtlCol="0" anchor="ctr"/>
          <a:lstStyle/>
          <a:p>
            <a:r>
              <a:rPr lang="en-US" sz="2133" dirty="0">
                <a:solidFill>
                  <a:srgbClr val="E97132"/>
                </a:solidFill>
                <a:latin typeface="Calibri" pitchFamily="34" charset="0"/>
                <a:ea typeface="Calibri" pitchFamily="34" charset="-122"/>
                <a:cs typeface="Calibri" pitchFamily="34" charset="-120"/>
              </a:rPr>
              <a:t>5% Administration &amp; Fundraising</a:t>
            </a:r>
            <a:endParaRPr lang="en-US" sz="2133" dirty="0"/>
          </a:p>
        </p:txBody>
      </p:sp>
      <p:sp>
        <p:nvSpPr>
          <p:cNvPr id="16" name="Shape 14"/>
          <p:cNvSpPr/>
          <p:nvPr/>
        </p:nvSpPr>
        <p:spPr>
          <a:xfrm>
            <a:off x="6339840" y="3023616"/>
            <a:ext cx="5364480" cy="0"/>
          </a:xfrm>
          <a:prstGeom prst="line">
            <a:avLst/>
          </a:prstGeom>
          <a:noFill/>
          <a:ln w="19050">
            <a:solidFill>
              <a:srgbClr val="E97132"/>
            </a:solidFill>
            <a:prstDash val="solid"/>
          </a:ln>
        </p:spPr>
        <p:txBody>
          <a:bodyPr/>
          <a:lstStyle/>
          <a:p>
            <a:endParaRPr lang="en-US" sz="2400"/>
          </a:p>
        </p:txBody>
      </p:sp>
      <p:sp>
        <p:nvSpPr>
          <p:cNvPr id="17" name="Text 15"/>
          <p:cNvSpPr/>
          <p:nvPr/>
        </p:nvSpPr>
        <p:spPr>
          <a:xfrm>
            <a:off x="6339840" y="3194304"/>
            <a:ext cx="5486400" cy="2194560"/>
          </a:xfrm>
          <a:prstGeom prst="rect">
            <a:avLst/>
          </a:prstGeom>
          <a:noFill/>
          <a:ln/>
        </p:spPr>
        <p:txBody>
          <a:bodyPr wrap="square" rtlCol="0" anchor="t"/>
          <a:lstStyle/>
          <a:p>
            <a:r>
              <a:rPr lang="en-US" sz="1867" i="1" dirty="0">
                <a:solidFill>
                  <a:srgbClr val="404040"/>
                </a:solidFill>
                <a:latin typeface="Calibri" pitchFamily="34" charset="0"/>
                <a:ea typeface="Calibri" pitchFamily="34" charset="-122"/>
                <a:cs typeface="Calibri" pitchFamily="34" charset="-120"/>
              </a:rPr>
              <a:t>"By God's grace and guidance, $.95 of every dollar YLM receives through generous donations is allocated directly to serve those in need the Lord has sent us to."</a:t>
            </a:r>
            <a:endParaRPr lang="en-US" sz="1867" dirty="0"/>
          </a:p>
        </p:txBody>
      </p:sp>
      <p:sp>
        <p:nvSpPr>
          <p:cNvPr id="18" name="Shape 16"/>
          <p:cNvSpPr/>
          <p:nvPr/>
        </p:nvSpPr>
        <p:spPr>
          <a:xfrm>
            <a:off x="6339840" y="5220789"/>
            <a:ext cx="2560320" cy="1402080"/>
          </a:xfrm>
          <a:prstGeom prst="roundRect">
            <a:avLst>
              <a:gd name="adj" fmla="val 5217"/>
            </a:avLst>
          </a:prstGeom>
          <a:solidFill>
            <a:srgbClr val="156082"/>
          </a:solidFill>
          <a:ln/>
          <a:effectLst>
            <a:outerShdw blurRad="76200" dist="25400" dir="8100000" algn="bl" rotWithShape="0">
              <a:srgbClr val="000000">
                <a:alpha val="10000"/>
              </a:srgbClr>
            </a:outerShdw>
          </a:effectLst>
        </p:spPr>
        <p:txBody>
          <a:bodyPr/>
          <a:lstStyle/>
          <a:p>
            <a:endParaRPr lang="en-US" sz="2400"/>
          </a:p>
        </p:txBody>
      </p:sp>
      <p:sp>
        <p:nvSpPr>
          <p:cNvPr id="19" name="Text 17"/>
          <p:cNvSpPr/>
          <p:nvPr/>
        </p:nvSpPr>
        <p:spPr>
          <a:xfrm>
            <a:off x="6437376" y="5306133"/>
            <a:ext cx="2365248" cy="609600"/>
          </a:xfrm>
          <a:prstGeom prst="rect">
            <a:avLst/>
          </a:prstGeom>
          <a:noFill/>
          <a:ln/>
        </p:spPr>
        <p:txBody>
          <a:bodyPr wrap="square" rtlCol="0" anchor="ctr"/>
          <a:lstStyle/>
          <a:p>
            <a:pPr algn="ctr"/>
            <a:r>
              <a:rPr lang="en-US" sz="2267" b="1" dirty="0">
                <a:solidFill>
                  <a:srgbClr val="FFFFFF"/>
                </a:solidFill>
                <a:latin typeface="Calibri" pitchFamily="34" charset="0"/>
                <a:ea typeface="Calibri" pitchFamily="34" charset="-122"/>
                <a:cs typeface="Calibri" pitchFamily="34" charset="-120"/>
              </a:rPr>
              <a:t>$2,845,320</a:t>
            </a:r>
            <a:endParaRPr lang="en-US" sz="2267" dirty="0"/>
          </a:p>
        </p:txBody>
      </p:sp>
      <p:sp>
        <p:nvSpPr>
          <p:cNvPr id="20" name="Text 18"/>
          <p:cNvSpPr/>
          <p:nvPr/>
        </p:nvSpPr>
        <p:spPr>
          <a:xfrm>
            <a:off x="6437376" y="5891349"/>
            <a:ext cx="2365248" cy="609600"/>
          </a:xfrm>
          <a:prstGeom prst="rect">
            <a:avLst/>
          </a:prstGeom>
          <a:noFill/>
          <a:ln/>
        </p:spPr>
        <p:txBody>
          <a:bodyPr wrap="square" rtlCol="0" anchor="ctr"/>
          <a:lstStyle/>
          <a:p>
            <a:pPr algn="ctr"/>
            <a:r>
              <a:rPr lang="en-US" sz="1333" dirty="0">
                <a:solidFill>
                  <a:srgbClr val="CCDDEE"/>
                </a:solidFill>
                <a:latin typeface="Calibri" pitchFamily="34" charset="0"/>
                <a:ea typeface="Calibri" pitchFamily="34" charset="-122"/>
                <a:cs typeface="Calibri" pitchFamily="34" charset="-120"/>
              </a:rPr>
              <a:t>Total In-Kind Distributed</a:t>
            </a:r>
            <a:endParaRPr lang="en-US" sz="1333" dirty="0"/>
          </a:p>
        </p:txBody>
      </p:sp>
      <p:sp>
        <p:nvSpPr>
          <p:cNvPr id="21" name="Shape 19"/>
          <p:cNvSpPr/>
          <p:nvPr/>
        </p:nvSpPr>
        <p:spPr>
          <a:xfrm>
            <a:off x="9136743" y="5228046"/>
            <a:ext cx="2560320" cy="1402080"/>
          </a:xfrm>
          <a:prstGeom prst="roundRect">
            <a:avLst>
              <a:gd name="adj" fmla="val 5217"/>
            </a:avLst>
          </a:prstGeom>
          <a:solidFill>
            <a:srgbClr val="0E2841"/>
          </a:solidFill>
          <a:ln/>
          <a:effectLst>
            <a:outerShdw blurRad="76200" dist="25400" dir="8100000" algn="bl" rotWithShape="0">
              <a:srgbClr val="000000">
                <a:alpha val="10000"/>
              </a:srgbClr>
            </a:outerShdw>
          </a:effectLst>
        </p:spPr>
        <p:txBody>
          <a:bodyPr/>
          <a:lstStyle/>
          <a:p>
            <a:endParaRPr lang="en-US" sz="2400"/>
          </a:p>
        </p:txBody>
      </p:sp>
      <p:sp>
        <p:nvSpPr>
          <p:cNvPr id="22" name="Text 20"/>
          <p:cNvSpPr/>
          <p:nvPr/>
        </p:nvSpPr>
        <p:spPr>
          <a:xfrm>
            <a:off x="9234279" y="5313390"/>
            <a:ext cx="2365248" cy="609600"/>
          </a:xfrm>
          <a:prstGeom prst="rect">
            <a:avLst/>
          </a:prstGeom>
          <a:noFill/>
          <a:ln/>
        </p:spPr>
        <p:txBody>
          <a:bodyPr wrap="square" rtlCol="0" anchor="ctr"/>
          <a:lstStyle/>
          <a:p>
            <a:pPr algn="ctr"/>
            <a:r>
              <a:rPr lang="en-US" sz="2267" b="1" dirty="0">
                <a:solidFill>
                  <a:srgbClr val="FFFFFF"/>
                </a:solidFill>
                <a:latin typeface="Calibri" pitchFamily="34" charset="0"/>
                <a:ea typeface="Calibri" pitchFamily="34" charset="-122"/>
                <a:cs typeface="Calibri" pitchFamily="34" charset="-120"/>
              </a:rPr>
              <a:t>44 Years</a:t>
            </a:r>
            <a:endParaRPr lang="en-US" sz="2267" dirty="0"/>
          </a:p>
        </p:txBody>
      </p:sp>
      <p:sp>
        <p:nvSpPr>
          <p:cNvPr id="23" name="Text 21"/>
          <p:cNvSpPr/>
          <p:nvPr/>
        </p:nvSpPr>
        <p:spPr>
          <a:xfrm>
            <a:off x="9234279" y="5898606"/>
            <a:ext cx="2365248" cy="609600"/>
          </a:xfrm>
          <a:prstGeom prst="rect">
            <a:avLst/>
          </a:prstGeom>
          <a:noFill/>
          <a:ln/>
        </p:spPr>
        <p:txBody>
          <a:bodyPr wrap="square" rtlCol="0" anchor="ctr"/>
          <a:lstStyle/>
          <a:p>
            <a:pPr algn="ctr"/>
            <a:r>
              <a:rPr lang="en-US" sz="1333" dirty="0">
                <a:solidFill>
                  <a:srgbClr val="CCDDEE"/>
                </a:solidFill>
                <a:latin typeface="Calibri" pitchFamily="34" charset="0"/>
                <a:ea typeface="Calibri" pitchFamily="34" charset="-122"/>
                <a:cs typeface="Calibri" pitchFamily="34" charset="-120"/>
              </a:rPr>
              <a:t>of Faithful Mission</a:t>
            </a:r>
            <a:endParaRPr lang="en-US" sz="1333"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C8F459-91D6-3295-E364-E0CFF03A5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9834" y="264693"/>
            <a:ext cx="6484166" cy="2122473"/>
          </a:xfrm>
          <a:prstGeom prst="rect">
            <a:avLst/>
          </a:prstGeom>
        </p:spPr>
      </p:pic>
      <p:grpSp>
        <p:nvGrpSpPr>
          <p:cNvPr id="5" name="Group 4">
            <a:extLst>
              <a:ext uri="{FF2B5EF4-FFF2-40B4-BE49-F238E27FC236}">
                <a16:creationId xmlns:a16="http://schemas.microsoft.com/office/drawing/2014/main" id="{E59B7A2E-C463-8BDA-988C-DAC76D0DC58A}"/>
              </a:ext>
            </a:extLst>
          </p:cNvPr>
          <p:cNvGrpSpPr/>
          <p:nvPr/>
        </p:nvGrpSpPr>
        <p:grpSpPr>
          <a:xfrm>
            <a:off x="158183" y="2631105"/>
            <a:ext cx="8863897" cy="1886762"/>
            <a:chOff x="-588087" y="0"/>
            <a:chExt cx="10001837" cy="1886762"/>
          </a:xfrm>
        </p:grpSpPr>
        <p:sp>
          <p:nvSpPr>
            <p:cNvPr id="6" name="Rectangle: Rounded Corners 5">
              <a:extLst>
                <a:ext uri="{FF2B5EF4-FFF2-40B4-BE49-F238E27FC236}">
                  <a16:creationId xmlns:a16="http://schemas.microsoft.com/office/drawing/2014/main" id="{3D56B761-4E26-32A6-359C-E96E94332EE8}"/>
                </a:ext>
              </a:extLst>
            </p:cNvPr>
            <p:cNvSpPr/>
            <p:nvPr/>
          </p:nvSpPr>
          <p:spPr>
            <a:xfrm>
              <a:off x="-588087" y="0"/>
              <a:ext cx="10001837" cy="1886762"/>
            </a:xfrm>
            <a:prstGeom prst="roundRect">
              <a:avLst>
                <a:gd name="adj" fmla="val 1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a:p>
          </p:txBody>
        </p:sp>
        <p:sp>
          <p:nvSpPr>
            <p:cNvPr id="7" name="Rectangle: Rounded Corners 4">
              <a:extLst>
                <a:ext uri="{FF2B5EF4-FFF2-40B4-BE49-F238E27FC236}">
                  <a16:creationId xmlns:a16="http://schemas.microsoft.com/office/drawing/2014/main" id="{997912E2-FBB9-0671-7A4F-5FE9552247E0}"/>
                </a:ext>
              </a:extLst>
            </p:cNvPr>
            <p:cNvSpPr txBox="1"/>
            <p:nvPr/>
          </p:nvSpPr>
          <p:spPr>
            <a:xfrm>
              <a:off x="-532826" y="55261"/>
              <a:ext cx="7910478" cy="1776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As an Amigos de Ysleta, you are supporting and sustaining ministries taking place at, and through, Ysleta Lutheran Mission Human Care (YLM). </a:t>
              </a:r>
            </a:p>
          </p:txBody>
        </p:sp>
      </p:grpSp>
      <p:grpSp>
        <p:nvGrpSpPr>
          <p:cNvPr id="8" name="Group 7">
            <a:extLst>
              <a:ext uri="{FF2B5EF4-FFF2-40B4-BE49-F238E27FC236}">
                <a16:creationId xmlns:a16="http://schemas.microsoft.com/office/drawing/2014/main" id="{76C0EE39-6E91-F5DE-51DB-1D77DD045FF8}"/>
              </a:ext>
            </a:extLst>
          </p:cNvPr>
          <p:cNvGrpSpPr/>
          <p:nvPr/>
        </p:nvGrpSpPr>
        <p:grpSpPr>
          <a:xfrm>
            <a:off x="3261360" y="4761806"/>
            <a:ext cx="8755751" cy="1886762"/>
            <a:chOff x="588093" y="2306042"/>
            <a:chExt cx="10927823" cy="1886762"/>
          </a:xfrm>
        </p:grpSpPr>
        <p:sp>
          <p:nvSpPr>
            <p:cNvPr id="9" name="Rectangle: Rounded Corners 8">
              <a:extLst>
                <a:ext uri="{FF2B5EF4-FFF2-40B4-BE49-F238E27FC236}">
                  <a16:creationId xmlns:a16="http://schemas.microsoft.com/office/drawing/2014/main" id="{2C7F8DDC-F2A9-8F9E-919F-634EB5FC3406}"/>
                </a:ext>
              </a:extLst>
            </p:cNvPr>
            <p:cNvSpPr/>
            <p:nvPr/>
          </p:nvSpPr>
          <p:spPr>
            <a:xfrm>
              <a:off x="588093" y="2306042"/>
              <a:ext cx="10927823" cy="1886762"/>
            </a:xfrm>
            <a:prstGeom prst="roundRect">
              <a:avLst>
                <a:gd name="adj" fmla="val 10000"/>
              </a:avLst>
            </a:prstGeom>
          </p:spPr>
          <p:style>
            <a:lnRef idx="2">
              <a:schemeClr val="lt1">
                <a:hueOff val="0"/>
                <a:satOff val="0"/>
                <a:lumOff val="0"/>
                <a:alphaOff val="0"/>
              </a:schemeClr>
            </a:lnRef>
            <a:fillRef idx="1">
              <a:schemeClr val="accent2">
                <a:hueOff val="6443614"/>
                <a:satOff val="-18493"/>
                <a:lumOff val="-29609"/>
                <a:alphaOff val="0"/>
              </a:schemeClr>
            </a:fillRef>
            <a:effectRef idx="0">
              <a:schemeClr val="accent2">
                <a:hueOff val="6443614"/>
                <a:satOff val="-18493"/>
                <a:lumOff val="-29609"/>
                <a:alphaOff val="0"/>
              </a:schemeClr>
            </a:effectRef>
            <a:fontRef idx="minor">
              <a:schemeClr val="lt1"/>
            </a:fontRef>
          </p:style>
          <p:txBody>
            <a:bodyPr/>
            <a:lstStyle/>
            <a:p>
              <a:endParaRPr lang="en-US"/>
            </a:p>
          </p:txBody>
        </p:sp>
        <p:sp>
          <p:nvSpPr>
            <p:cNvPr id="10" name="Rectangle: Rounded Corners 4">
              <a:extLst>
                <a:ext uri="{FF2B5EF4-FFF2-40B4-BE49-F238E27FC236}">
                  <a16:creationId xmlns:a16="http://schemas.microsoft.com/office/drawing/2014/main" id="{DE8B03C2-46D9-24A4-A158-59A6C55A1505}"/>
                </a:ext>
              </a:extLst>
            </p:cNvPr>
            <p:cNvSpPr txBox="1"/>
            <p:nvPr/>
          </p:nvSpPr>
          <p:spPr>
            <a:xfrm>
              <a:off x="3428510" y="2361303"/>
              <a:ext cx="7901238" cy="1776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r" defTabSz="1066800">
                <a:lnSpc>
                  <a:spcPct val="90000"/>
                </a:lnSpc>
                <a:spcBef>
                  <a:spcPct val="0"/>
                </a:spcBef>
                <a:spcAft>
                  <a:spcPct val="35000"/>
                </a:spcAft>
                <a:buNone/>
              </a:pPr>
              <a:r>
                <a:rPr lang="en-US" sz="2400" kern="1200" dirty="0"/>
                <a:t>By becoming a recurring monthly donor of any amount, you make it possible for YLM to plan for future needs and growth of partnering mission-churches in El Paso, Cd. Juarez, </a:t>
              </a:r>
              <a:r>
                <a:rPr lang="en-US" sz="2400" kern="1200" dirty="0" err="1"/>
                <a:t>Chihuahuah</a:t>
              </a:r>
              <a:r>
                <a:rPr lang="en-US" sz="2400" kern="1200" dirty="0"/>
                <a:t>, and their communities. </a:t>
              </a:r>
            </a:p>
          </p:txBody>
        </p:sp>
      </p:grpSp>
      <p:grpSp>
        <p:nvGrpSpPr>
          <p:cNvPr id="11" name="Group 10">
            <a:extLst>
              <a:ext uri="{FF2B5EF4-FFF2-40B4-BE49-F238E27FC236}">
                <a16:creationId xmlns:a16="http://schemas.microsoft.com/office/drawing/2014/main" id="{2FDE19F6-4545-B295-C2D7-6BB208D17F9C}"/>
              </a:ext>
            </a:extLst>
          </p:cNvPr>
          <p:cNvGrpSpPr/>
          <p:nvPr/>
        </p:nvGrpSpPr>
        <p:grpSpPr>
          <a:xfrm>
            <a:off x="3976933" y="4093347"/>
            <a:ext cx="1062427" cy="1057773"/>
            <a:chOff x="7830762" y="1483204"/>
            <a:chExt cx="1226395" cy="1226395"/>
          </a:xfrm>
          <a:solidFill>
            <a:schemeClr val="accent1">
              <a:lumMod val="75000"/>
            </a:schemeClr>
          </a:solidFill>
        </p:grpSpPr>
        <p:sp>
          <p:nvSpPr>
            <p:cNvPr id="12" name="Arrow: Down 11">
              <a:extLst>
                <a:ext uri="{FF2B5EF4-FFF2-40B4-BE49-F238E27FC236}">
                  <a16:creationId xmlns:a16="http://schemas.microsoft.com/office/drawing/2014/main" id="{F7F6A80E-2ED2-B910-7114-E0A9420C7135}"/>
                </a:ext>
              </a:extLst>
            </p:cNvPr>
            <p:cNvSpPr/>
            <p:nvPr/>
          </p:nvSpPr>
          <p:spPr>
            <a:xfrm>
              <a:off x="7830762" y="1483204"/>
              <a:ext cx="1226395" cy="1226395"/>
            </a:xfrm>
            <a:prstGeom prst="downArrow">
              <a:avLst>
                <a:gd name="adj1" fmla="val 55000"/>
                <a:gd name="adj2" fmla="val 45000"/>
              </a:avLst>
            </a:prstGeom>
            <a:grpFill/>
            <a:ln>
              <a:noFill/>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3" name="Arrow: Down 4">
              <a:extLst>
                <a:ext uri="{FF2B5EF4-FFF2-40B4-BE49-F238E27FC236}">
                  <a16:creationId xmlns:a16="http://schemas.microsoft.com/office/drawing/2014/main" id="{7923F8A0-7131-5620-D308-DE548E29128B}"/>
                </a:ext>
              </a:extLst>
            </p:cNvPr>
            <p:cNvSpPr txBox="1"/>
            <p:nvPr/>
          </p:nvSpPr>
          <p:spPr>
            <a:xfrm>
              <a:off x="8106701" y="1483204"/>
              <a:ext cx="674517" cy="922862"/>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p:txBody>
        </p:sp>
      </p:grpSp>
    </p:spTree>
    <p:extLst>
      <p:ext uri="{BB962C8B-B14F-4D97-AF65-F5344CB8AC3E}">
        <p14:creationId xmlns:p14="http://schemas.microsoft.com/office/powerpoint/2010/main" val="450636230"/>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C9FF-9D09-D611-B0A7-7AC30465407B}"/>
              </a:ext>
            </a:extLst>
          </p:cNvPr>
          <p:cNvSpPr>
            <a:spLocks noGrp="1"/>
          </p:cNvSpPr>
          <p:nvPr>
            <p:ph type="title"/>
          </p:nvPr>
        </p:nvSpPr>
        <p:spPr>
          <a:xfrm>
            <a:off x="736600" y="287689"/>
            <a:ext cx="10515600" cy="1325563"/>
          </a:xfrm>
        </p:spPr>
        <p:txBody>
          <a:bodyPr/>
          <a:lstStyle/>
          <a:p>
            <a:pPr algn="ctr"/>
            <a:r>
              <a:rPr lang="en-US" b="1" dirty="0"/>
              <a:t>Questions? Comments?</a:t>
            </a:r>
          </a:p>
        </p:txBody>
      </p:sp>
      <p:sp>
        <p:nvSpPr>
          <p:cNvPr id="4" name="TextBox 3">
            <a:extLst>
              <a:ext uri="{FF2B5EF4-FFF2-40B4-BE49-F238E27FC236}">
                <a16:creationId xmlns:a16="http://schemas.microsoft.com/office/drawing/2014/main" id="{A98A247D-9B78-FE56-171B-67601B111A9A}"/>
              </a:ext>
            </a:extLst>
          </p:cNvPr>
          <p:cNvSpPr txBox="1"/>
          <p:nvPr/>
        </p:nvSpPr>
        <p:spPr>
          <a:xfrm>
            <a:off x="3769563" y="1492227"/>
            <a:ext cx="4296817" cy="369332"/>
          </a:xfrm>
          <a:prstGeom prst="rect">
            <a:avLst/>
          </a:prstGeom>
          <a:noFill/>
        </p:spPr>
        <p:txBody>
          <a:bodyPr wrap="none" rtlCol="0">
            <a:spAutoFit/>
          </a:bodyPr>
          <a:lstStyle/>
          <a:p>
            <a:r>
              <a:rPr lang="en-US" dirty="0"/>
              <a:t>Scan for more information and resources</a:t>
            </a:r>
          </a:p>
        </p:txBody>
      </p:sp>
      <p:sp>
        <p:nvSpPr>
          <p:cNvPr id="7" name="Rectangle 6">
            <a:extLst>
              <a:ext uri="{FF2B5EF4-FFF2-40B4-BE49-F238E27FC236}">
                <a16:creationId xmlns:a16="http://schemas.microsoft.com/office/drawing/2014/main" id="{D3A7D016-A34B-E804-FEB1-1CF65E657E3C}"/>
              </a:ext>
            </a:extLst>
          </p:cNvPr>
          <p:cNvSpPr/>
          <p:nvPr/>
        </p:nvSpPr>
        <p:spPr>
          <a:xfrm>
            <a:off x="3645330" y="5608935"/>
            <a:ext cx="4373954" cy="1015663"/>
          </a:xfrm>
          <a:prstGeom prst="rect">
            <a:avLst/>
          </a:prstGeom>
          <a:noFill/>
        </p:spPr>
        <p:txBody>
          <a:bodyPr wrap="none" lIns="91440" tIns="45720" rIns="91440" bIns="45720">
            <a:spAutoFit/>
          </a:bodyPr>
          <a:lstStyle/>
          <a:p>
            <a:pPr algn="ctr"/>
            <a:r>
              <a:rPr lang="en-US" sz="6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THANK</a:t>
            </a: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YOU!</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6" name="Picture 5">
            <a:extLst>
              <a:ext uri="{FF2B5EF4-FFF2-40B4-BE49-F238E27FC236}">
                <a16:creationId xmlns:a16="http://schemas.microsoft.com/office/drawing/2014/main" id="{E9352A39-172A-58B7-0CE2-17AF556B2F6A}"/>
              </a:ext>
            </a:extLst>
          </p:cNvPr>
          <p:cNvPicPr>
            <a:picLocks noChangeAspect="1"/>
          </p:cNvPicPr>
          <p:nvPr/>
        </p:nvPicPr>
        <p:blipFill>
          <a:blip r:embed="rId2"/>
          <a:stretch>
            <a:fillRect/>
          </a:stretch>
        </p:blipFill>
        <p:spPr>
          <a:xfrm>
            <a:off x="1172970" y="2078988"/>
            <a:ext cx="3099685" cy="3099685"/>
          </a:xfrm>
          <a:prstGeom prst="rect">
            <a:avLst/>
          </a:prstGeom>
        </p:spPr>
      </p:pic>
      <p:sp>
        <p:nvSpPr>
          <p:cNvPr id="8" name="TextBox 7">
            <a:extLst>
              <a:ext uri="{FF2B5EF4-FFF2-40B4-BE49-F238E27FC236}">
                <a16:creationId xmlns:a16="http://schemas.microsoft.com/office/drawing/2014/main" id="{7D103A7F-C7E9-197B-A158-C939E8284C82}"/>
              </a:ext>
            </a:extLst>
          </p:cNvPr>
          <p:cNvSpPr txBox="1"/>
          <p:nvPr/>
        </p:nvSpPr>
        <p:spPr>
          <a:xfrm>
            <a:off x="6411479" y="5170816"/>
            <a:ext cx="4497257" cy="369332"/>
          </a:xfrm>
          <a:prstGeom prst="rect">
            <a:avLst/>
          </a:prstGeom>
          <a:noFill/>
        </p:spPr>
        <p:txBody>
          <a:bodyPr wrap="none" rtlCol="0">
            <a:spAutoFit/>
          </a:bodyPr>
          <a:lstStyle/>
          <a:p>
            <a:r>
              <a:rPr lang="en-US" dirty="0"/>
              <a:t>Scan to become an Amigos de Ysleta today!</a:t>
            </a:r>
          </a:p>
        </p:txBody>
      </p:sp>
      <p:sp>
        <p:nvSpPr>
          <p:cNvPr id="9" name="TextBox 8">
            <a:extLst>
              <a:ext uri="{FF2B5EF4-FFF2-40B4-BE49-F238E27FC236}">
                <a16:creationId xmlns:a16="http://schemas.microsoft.com/office/drawing/2014/main" id="{84DDF44E-861A-D034-17C1-55F08F905A28}"/>
              </a:ext>
            </a:extLst>
          </p:cNvPr>
          <p:cNvSpPr txBox="1"/>
          <p:nvPr/>
        </p:nvSpPr>
        <p:spPr>
          <a:xfrm>
            <a:off x="1122663" y="5198983"/>
            <a:ext cx="3200300" cy="369332"/>
          </a:xfrm>
          <a:prstGeom prst="rect">
            <a:avLst/>
          </a:prstGeom>
          <a:noFill/>
        </p:spPr>
        <p:txBody>
          <a:bodyPr wrap="none" rtlCol="0">
            <a:spAutoFit/>
          </a:bodyPr>
          <a:lstStyle/>
          <a:p>
            <a:r>
              <a:rPr lang="en-US" dirty="0"/>
              <a:t>Visit our website! www.ylm.org</a:t>
            </a:r>
          </a:p>
        </p:txBody>
      </p:sp>
      <p:sp>
        <p:nvSpPr>
          <p:cNvPr id="15" name="TextBox 14">
            <a:extLst>
              <a:ext uri="{FF2B5EF4-FFF2-40B4-BE49-F238E27FC236}">
                <a16:creationId xmlns:a16="http://schemas.microsoft.com/office/drawing/2014/main" id="{60E95A37-8FC8-8263-29CA-FAAB9E13489A}"/>
              </a:ext>
            </a:extLst>
          </p:cNvPr>
          <p:cNvSpPr txBox="1"/>
          <p:nvPr/>
        </p:nvSpPr>
        <p:spPr>
          <a:xfrm>
            <a:off x="3048000" y="3244334"/>
            <a:ext cx="6096000" cy="369332"/>
          </a:xfrm>
          <a:prstGeom prst="rect">
            <a:avLst/>
          </a:prstGeom>
          <a:noFill/>
        </p:spPr>
        <p:txBody>
          <a:bodyPr wrap="square">
            <a:spAutoFit/>
          </a:bodyPr>
          <a:lstStyle/>
          <a:p>
            <a:endParaRPr lang="en-US" dirty="0"/>
          </a:p>
        </p:txBody>
      </p:sp>
      <p:pic>
        <p:nvPicPr>
          <p:cNvPr id="19" name="Picture 18">
            <a:extLst>
              <a:ext uri="{FF2B5EF4-FFF2-40B4-BE49-F238E27FC236}">
                <a16:creationId xmlns:a16="http://schemas.microsoft.com/office/drawing/2014/main" id="{16AE3276-DD29-5DB7-7888-F7373E1AB794}"/>
              </a:ext>
            </a:extLst>
          </p:cNvPr>
          <p:cNvPicPr>
            <a:picLocks noChangeAspect="1"/>
          </p:cNvPicPr>
          <p:nvPr/>
        </p:nvPicPr>
        <p:blipFill>
          <a:blip r:embed="rId3"/>
          <a:stretch>
            <a:fillRect/>
          </a:stretch>
        </p:blipFill>
        <p:spPr>
          <a:xfrm>
            <a:off x="7110266" y="2058678"/>
            <a:ext cx="3099685" cy="3099685"/>
          </a:xfrm>
          <a:prstGeom prst="rect">
            <a:avLst/>
          </a:prstGeom>
        </p:spPr>
      </p:pic>
    </p:spTree>
    <p:extLst>
      <p:ext uri="{BB962C8B-B14F-4D97-AF65-F5344CB8AC3E}">
        <p14:creationId xmlns:p14="http://schemas.microsoft.com/office/powerpoint/2010/main" val="1666688400"/>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16480</TotalTime>
  <Words>1577</Words>
  <Application>Microsoft Office PowerPoint</Application>
  <PresentationFormat>Widescreen</PresentationFormat>
  <Paragraphs>186</Paragraphs>
  <Slides>23</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Aptos</vt:lpstr>
      <vt:lpstr>Aptos Display</vt:lpstr>
      <vt:lpstr>Arial</vt:lpstr>
      <vt:lpstr>Baloo Bhaijaan</vt:lpstr>
      <vt:lpstr>Calibri</vt:lpstr>
      <vt:lpstr>Dreaming Outloud Pro</vt:lpstr>
      <vt:lpstr>Google Sans</vt:lpstr>
      <vt:lpstr>Roboto</vt:lpstr>
      <vt:lpstr>Times New Roman</vt:lpstr>
      <vt:lpstr>Wingdings</vt:lpstr>
      <vt:lpstr>Office Theme</vt:lpstr>
      <vt:lpstr>Moving Mountains through Mission By Karla Gonzalez, Director of Operations</vt:lpstr>
      <vt:lpstr>An RSO of the LCMS is…</vt:lpstr>
      <vt:lpstr>Our District – The RMD </vt:lpstr>
      <vt:lpstr>YLM</vt:lpstr>
      <vt:lpstr>44 years of Mission</vt:lpstr>
      <vt:lpstr>Our region</vt:lpstr>
      <vt:lpstr>Where? Who?</vt:lpstr>
      <vt:lpstr>PowerPoint Presentation</vt:lpstr>
      <vt:lpstr>PowerPoint Presentation</vt:lpstr>
      <vt:lpstr> </vt:lpstr>
      <vt:lpstr>PowerPoint Presentation</vt:lpstr>
      <vt:lpstr>Food Pantry</vt:lpstr>
      <vt:lpstr>PowerPoint Presentation</vt:lpstr>
      <vt:lpstr>Refugee Support / Detention Center</vt:lpstr>
      <vt:lpstr>Education Support</vt:lpstr>
      <vt:lpstr>Music Ministry</vt:lpstr>
      <vt:lpstr>Forward Trough Faith /Adelante en la Fe! PODCAST</vt:lpstr>
      <vt:lpstr>Missions</vt:lpstr>
      <vt:lpstr>Congregational Support</vt:lpstr>
      <vt:lpstr>Bringing the Word, Sacraments, and Missions to many</vt:lpstr>
      <vt:lpstr>PowerPoint Presentation</vt:lpstr>
      <vt:lpstr>PowerPoint Presentation</vt:lpstr>
      <vt:lpstr>Questions? Comments?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Karla Gonzalez</dc:creator>
  <cp:lastModifiedBy>Luz  Soto</cp:lastModifiedBy>
  <cp:revision>44</cp:revision>
  <dcterms:created xsi:type="dcterms:W3CDTF">2026-05-18T13:50:33Z</dcterms:created>
  <dcterms:modified xsi:type="dcterms:W3CDTF">2026-06-23T23:45:00Z</dcterms:modified>
</cp:coreProperties>
</file>